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69" r:id="rId4"/>
    <p:sldId id="309" r:id="rId5"/>
    <p:sldId id="259" r:id="rId6"/>
    <p:sldId id="275" r:id="rId7"/>
    <p:sldId id="262" r:id="rId8"/>
    <p:sldId id="268" r:id="rId9"/>
    <p:sldId id="276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77" r:id="rId18"/>
    <p:sldId id="290" r:id="rId19"/>
    <p:sldId id="292" r:id="rId20"/>
    <p:sldId id="308" r:id="rId21"/>
    <p:sldId id="303" r:id="rId22"/>
    <p:sldId id="295" r:id="rId23"/>
    <p:sldId id="305" r:id="rId24"/>
    <p:sldId id="293" r:id="rId25"/>
    <p:sldId id="294" r:id="rId26"/>
    <p:sldId id="304" r:id="rId27"/>
    <p:sldId id="279" r:id="rId28"/>
    <p:sldId id="260" r:id="rId29"/>
    <p:sldId id="274" r:id="rId30"/>
    <p:sldId id="273" r:id="rId31"/>
    <p:sldId id="261" r:id="rId32"/>
    <p:sldId id="263" r:id="rId33"/>
    <p:sldId id="264" r:id="rId34"/>
    <p:sldId id="297" r:id="rId35"/>
    <p:sldId id="298" r:id="rId36"/>
    <p:sldId id="299" r:id="rId37"/>
    <p:sldId id="301" r:id="rId38"/>
    <p:sldId id="310" r:id="rId39"/>
    <p:sldId id="302" r:id="rId40"/>
    <p:sldId id="280" r:id="rId41"/>
    <p:sldId id="281" r:id="rId42"/>
    <p:sldId id="307" r:id="rId43"/>
    <p:sldId id="267" r:id="rId44"/>
    <p:sldId id="272" r:id="rId45"/>
    <p:sldId id="27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9858" autoAdjust="0"/>
  </p:normalViewPr>
  <p:slideViewPr>
    <p:cSldViewPr>
      <p:cViewPr>
        <p:scale>
          <a:sx n="66" d="100"/>
          <a:sy n="66" d="100"/>
        </p:scale>
        <p:origin x="-148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an\Downloads\Test%20Plots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Thrust Coefficient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Test 2</c:v>
          </c:tx>
          <c:spPr>
            <a:ln>
              <a:noFill/>
            </a:ln>
          </c:spPr>
          <c:marker>
            <c:symbol val="triangle"/>
            <c:size val="9"/>
            <c:spPr>
              <a:solidFill>
                <a:schemeClr val="tx2"/>
              </a:solidFill>
            </c:spPr>
          </c:marker>
          <c:xVal>
            <c:numRef>
              <c:f>'[Test Plots (1).xlsx]Data (3-5-14)'!$M$6:$M$15</c:f>
              <c:numCache>
                <c:formatCode>General</c:formatCode>
                <c:ptCount val="10"/>
                <c:pt idx="0" formatCode="0.00">
                  <c:v>0.47817841520741489</c:v>
                </c:pt>
                <c:pt idx="3" formatCode="0.00">
                  <c:v>0.55643680159348985</c:v>
                </c:pt>
                <c:pt idx="6" formatCode="0.00">
                  <c:v>0.59673545767834324</c:v>
                </c:pt>
                <c:pt idx="9" formatCode="0.00">
                  <c:v>0.40560630183279406</c:v>
                </c:pt>
              </c:numCache>
            </c:numRef>
          </c:xVal>
          <c:yVal>
            <c:numRef>
              <c:f>'[Test Plots (1).xlsx]Data (3-5-14)'!$N$6:$N$15</c:f>
              <c:numCache>
                <c:formatCode>General</c:formatCode>
                <c:ptCount val="10"/>
                <c:pt idx="0" formatCode="0.00">
                  <c:v>3.8387936793643419E-2</c:v>
                </c:pt>
                <c:pt idx="3" formatCode="0.00">
                  <c:v>2.7622887731319219E-2</c:v>
                </c:pt>
                <c:pt idx="6" formatCode="0.00">
                  <c:v>2.3768697108746309E-2</c:v>
                </c:pt>
                <c:pt idx="9" formatCode="0.00">
                  <c:v>3.9072864702801052E-2</c:v>
                </c:pt>
              </c:numCache>
            </c:numRef>
          </c:yVal>
          <c:smooth val="1"/>
        </c:ser>
        <c:ser>
          <c:idx val="3"/>
          <c:order val="1"/>
          <c:tx>
            <c:v>Test 3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chemeClr val="accent2"/>
              </a:solidFill>
            </c:spPr>
          </c:marker>
          <c:xVal>
            <c:numRef>
              <c:f>'[Test Plots (1).xlsx]Data (3-13-14)'!$M$3:$M$30</c:f>
              <c:numCache>
                <c:formatCode>0.00</c:formatCode>
                <c:ptCount val="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6">
                  <c:v>0.58929806684340225</c:v>
                </c:pt>
                <c:pt idx="7">
                  <c:v>0.47335736609876405</c:v>
                </c:pt>
                <c:pt idx="8">
                  <c:v>0.38948128425504158</c:v>
                </c:pt>
                <c:pt idx="9">
                  <c:v>0.35132148420984943</c:v>
                </c:pt>
                <c:pt idx="12">
                  <c:v>0.62444350668840598</c:v>
                </c:pt>
                <c:pt idx="13">
                  <c:v>0.51066902233159572</c:v>
                </c:pt>
                <c:pt idx="14">
                  <c:v>0.4196950190494691</c:v>
                </c:pt>
                <c:pt idx="15">
                  <c:v>0.37474556311467644</c:v>
                </c:pt>
                <c:pt idx="18">
                  <c:v>0.65564320297252032</c:v>
                </c:pt>
                <c:pt idx="19">
                  <c:v>0.52516972061748746</c:v>
                </c:pt>
                <c:pt idx="20">
                  <c:v>0.43957182897699731</c:v>
                </c:pt>
                <c:pt idx="21">
                  <c:v>0.39594257085412127</c:v>
                </c:pt>
                <c:pt idx="24">
                  <c:v>0.69240466423873548</c:v>
                </c:pt>
                <c:pt idx="25">
                  <c:v>0.57237552054971974</c:v>
                </c:pt>
                <c:pt idx="26">
                  <c:v>0.47937505853778728</c:v>
                </c:pt>
                <c:pt idx="27">
                  <c:v>0.43470937384601416</c:v>
                </c:pt>
              </c:numCache>
            </c:numRef>
          </c:xVal>
          <c:yVal>
            <c:numRef>
              <c:f>'[Test Plots (1).xlsx]Data (3-13-14)'!$N$3:$N$30</c:f>
              <c:numCache>
                <c:formatCode>0.00</c:formatCode>
                <c:ptCount val="28"/>
                <c:pt idx="0">
                  <c:v>5.959675191286494E-2</c:v>
                </c:pt>
                <c:pt idx="1">
                  <c:v>6.1251473749190329E-2</c:v>
                </c:pt>
                <c:pt idx="2">
                  <c:v>6.1701378337010761E-2</c:v>
                </c:pt>
                <c:pt idx="3">
                  <c:v>6.3263475887411075E-2</c:v>
                </c:pt>
                <c:pt idx="6">
                  <c:v>2.5484835052779944E-2</c:v>
                </c:pt>
                <c:pt idx="7">
                  <c:v>3.6365081929481784E-2</c:v>
                </c:pt>
                <c:pt idx="8">
                  <c:v>4.7740449117125598E-2</c:v>
                </c:pt>
                <c:pt idx="9">
                  <c:v>5.0862853312385062E-2</c:v>
                </c:pt>
                <c:pt idx="12">
                  <c:v>2.3126905019553286E-2</c:v>
                </c:pt>
                <c:pt idx="13">
                  <c:v>3.1921560444621015E-2</c:v>
                </c:pt>
                <c:pt idx="14">
                  <c:v>4.4900621300539206E-2</c:v>
                </c:pt>
                <c:pt idx="15">
                  <c:v>4.9089218624773334E-2</c:v>
                </c:pt>
                <c:pt idx="18">
                  <c:v>1.9223459795925775E-2</c:v>
                </c:pt>
                <c:pt idx="19">
                  <c:v>3.0043794453883391E-2</c:v>
                </c:pt>
                <c:pt idx="20">
                  <c:v>4.2982656566185939E-2</c:v>
                </c:pt>
                <c:pt idx="21">
                  <c:v>4.7456985089568027E-2</c:v>
                </c:pt>
                <c:pt idx="24">
                  <c:v>1.6733335486768457E-2</c:v>
                </c:pt>
                <c:pt idx="25">
                  <c:v>2.7316220032762267E-2</c:v>
                </c:pt>
                <c:pt idx="26">
                  <c:v>3.9212414478603061E-2</c:v>
                </c:pt>
                <c:pt idx="27">
                  <c:v>4.4337726942179669E-2</c:v>
                </c:pt>
              </c:numCache>
            </c:numRef>
          </c:yVal>
          <c:smooth val="1"/>
        </c:ser>
        <c:ser>
          <c:idx val="0"/>
          <c:order val="2"/>
          <c:tx>
            <c:v>Prof. Sullivan wksht</c:v>
          </c:tx>
          <c:spPr>
            <a:ln w="44450"/>
          </c:spPr>
          <c:marker>
            <c:symbol val="none"/>
          </c:marker>
          <c:xVal>
            <c:numRef>
              <c:f>'[Test Plots (1).xlsx]Prof S. Data'!$A$5:$A$26</c:f>
              <c:numCache>
                <c:formatCode>General</c:formatCode>
                <c:ptCount val="22"/>
                <c:pt idx="0">
                  <c:v>1.6875</c:v>
                </c:pt>
                <c:pt idx="1">
                  <c:v>1.575</c:v>
                </c:pt>
                <c:pt idx="2">
                  <c:v>1.4624999999999999</c:v>
                </c:pt>
                <c:pt idx="3">
                  <c:v>1.35</c:v>
                </c:pt>
                <c:pt idx="4">
                  <c:v>1.2375</c:v>
                </c:pt>
                <c:pt idx="5">
                  <c:v>1.125</c:v>
                </c:pt>
                <c:pt idx="6">
                  <c:v>1.0125</c:v>
                </c:pt>
                <c:pt idx="7">
                  <c:v>0.9</c:v>
                </c:pt>
                <c:pt idx="8">
                  <c:v>0.78749999999999998</c:v>
                </c:pt>
                <c:pt idx="9">
                  <c:v>0.67500000000000004</c:v>
                </c:pt>
                <c:pt idx="10">
                  <c:v>0.5625</c:v>
                </c:pt>
                <c:pt idx="11">
                  <c:v>0.51749999999999996</c:v>
                </c:pt>
                <c:pt idx="12">
                  <c:v>0.495</c:v>
                </c:pt>
                <c:pt idx="13">
                  <c:v>0.45</c:v>
                </c:pt>
                <c:pt idx="14">
                  <c:v>0.40500000000000003</c:v>
                </c:pt>
                <c:pt idx="15">
                  <c:v>0.36</c:v>
                </c:pt>
                <c:pt idx="16">
                  <c:v>0.33750000000000002</c:v>
                </c:pt>
                <c:pt idx="17">
                  <c:v>0.315</c:v>
                </c:pt>
                <c:pt idx="18">
                  <c:v>0.29249999999999998</c:v>
                </c:pt>
                <c:pt idx="19">
                  <c:v>0.27</c:v>
                </c:pt>
                <c:pt idx="20">
                  <c:v>0.22500000000000001</c:v>
                </c:pt>
                <c:pt idx="21">
                  <c:v>0.1125</c:v>
                </c:pt>
              </c:numCache>
            </c:numRef>
          </c:xVal>
          <c:yVal>
            <c:numRef>
              <c:f>'[Test Plots (1).xlsx]Prof S. Data'!$B$5:$B$26</c:f>
              <c:numCache>
                <c:formatCode>General</c:formatCode>
                <c:ptCount val="22"/>
                <c:pt idx="0">
                  <c:v>-4.5857142857143193E-2</c:v>
                </c:pt>
                <c:pt idx="1">
                  <c:v>-3.6857142857143192E-2</c:v>
                </c:pt>
                <c:pt idx="2">
                  <c:v>-2.7857142857143184E-2</c:v>
                </c:pt>
                <c:pt idx="3">
                  <c:v>-1.8857142857143201E-2</c:v>
                </c:pt>
                <c:pt idx="4">
                  <c:v>-9.857142857143196E-3</c:v>
                </c:pt>
                <c:pt idx="5">
                  <c:v>-8.5714285714319158E-4</c:v>
                </c:pt>
                <c:pt idx="6">
                  <c:v>8.1428571428568113E-3</c:v>
                </c:pt>
                <c:pt idx="7">
                  <c:v>1.7142857142856807E-2</c:v>
                </c:pt>
                <c:pt idx="8">
                  <c:v>2.6142857142856812E-2</c:v>
                </c:pt>
                <c:pt idx="9">
                  <c:v>3.5142857142856802E-2</c:v>
                </c:pt>
                <c:pt idx="10">
                  <c:v>4.414285714285681E-2</c:v>
                </c:pt>
                <c:pt idx="11">
                  <c:v>4.7742857142856809E-2</c:v>
                </c:pt>
                <c:pt idx="12">
                  <c:v>4.9542857142856812E-2</c:v>
                </c:pt>
                <c:pt idx="13">
                  <c:v>5.3142857142856811E-2</c:v>
                </c:pt>
                <c:pt idx="14">
                  <c:v>5.674285714285681E-2</c:v>
                </c:pt>
                <c:pt idx="15">
                  <c:v>6.0342857142856809E-2</c:v>
                </c:pt>
                <c:pt idx="16">
                  <c:v>6.2142857142856806E-2</c:v>
                </c:pt>
                <c:pt idx="17">
                  <c:v>6.3942857142856815E-2</c:v>
                </c:pt>
                <c:pt idx="18">
                  <c:v>6.5742857142856811E-2</c:v>
                </c:pt>
                <c:pt idx="19">
                  <c:v>6.7542857142856808E-2</c:v>
                </c:pt>
                <c:pt idx="20">
                  <c:v>7.1142857142856814E-2</c:v>
                </c:pt>
                <c:pt idx="21">
                  <c:v>8.0142857142856808E-2</c:v>
                </c:pt>
              </c:numCache>
            </c:numRef>
          </c:yVal>
          <c:smooth val="1"/>
        </c:ser>
        <c:ser>
          <c:idx val="1"/>
          <c:order val="3"/>
          <c:tx>
            <c:v>Motocalc</c:v>
          </c:tx>
          <c:spPr>
            <a:ln w="444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'[Test Plots (1).xlsx]Motocalc (100)'!$T$12:$T$73</c:f>
              <c:numCache>
                <c:formatCode>General</c:formatCode>
                <c:ptCount val="62"/>
                <c:pt idx="24">
                  <c:v>0.31472282932644546</c:v>
                </c:pt>
                <c:pt idx="25">
                  <c:v>0.32760845825474039</c:v>
                </c:pt>
                <c:pt idx="26">
                  <c:v>0.34041709028690453</c:v>
                </c:pt>
                <c:pt idx="27">
                  <c:v>0.35314226262726345</c:v>
                </c:pt>
                <c:pt idx="28">
                  <c:v>0.36571428571428571</c:v>
                </c:pt>
                <c:pt idx="29">
                  <c:v>0.37825152540698104</c:v>
                </c:pt>
                <c:pt idx="30">
                  <c:v>0.39068666140489339</c:v>
                </c:pt>
                <c:pt idx="31">
                  <c:v>0.40301373910474214</c:v>
                </c:pt>
                <c:pt idx="32">
                  <c:v>0.4152269543633727</c:v>
                </c:pt>
                <c:pt idx="33">
                  <c:v>0.42739403453689168</c:v>
                </c:pt>
                <c:pt idx="34">
                  <c:v>0.43936464426442151</c:v>
                </c:pt>
                <c:pt idx="35">
                  <c:v>0.45128205128205118</c:v>
                </c:pt>
                <c:pt idx="36">
                  <c:v>0.46306762814266228</c:v>
                </c:pt>
                <c:pt idx="37">
                  <c:v>0.47471630257818376</c:v>
                </c:pt>
                <c:pt idx="38">
                  <c:v>0.48614072494669508</c:v>
                </c:pt>
                <c:pt idx="39">
                  <c:v>0.49741533407410982</c:v>
                </c:pt>
                <c:pt idx="40">
                  <c:v>0.50853579254051184</c:v>
                </c:pt>
                <c:pt idx="41">
                  <c:v>0.51941072028408275</c:v>
                </c:pt>
                <c:pt idx="42">
                  <c:v>0.53012048192771077</c:v>
                </c:pt>
                <c:pt idx="43">
                  <c:v>0.54057142857142837</c:v>
                </c:pt>
                <c:pt idx="44">
                  <c:v>0.55093910073989749</c:v>
                </c:pt>
                <c:pt idx="45">
                  <c:v>0.56103896103896111</c:v>
                </c:pt>
                <c:pt idx="46">
                  <c:v>0.5709584146312795</c:v>
                </c:pt>
                <c:pt idx="47">
                  <c:v>0.5806949806949806</c:v>
                </c:pt>
                <c:pt idx="48">
                  <c:v>0.59024640178862531</c:v>
                </c:pt>
                <c:pt idx="49">
                  <c:v>0.59961064243997397</c:v>
                </c:pt>
                <c:pt idx="50">
                  <c:v>0.60868763257401082</c:v>
                </c:pt>
                <c:pt idx="51">
                  <c:v>0.61767134599504525</c:v>
                </c:pt>
                <c:pt idx="52">
                  <c:v>0.62646313916079122</c:v>
                </c:pt>
                <c:pt idx="53">
                  <c:v>0.63496097295334897</c:v>
                </c:pt>
                <c:pt idx="54">
                  <c:v>0.64336484870365762</c:v>
                </c:pt>
                <c:pt idx="55">
                  <c:v>0.65157396396598533</c:v>
                </c:pt>
                <c:pt idx="56">
                  <c:v>0.65958775765146782</c:v>
                </c:pt>
                <c:pt idx="57">
                  <c:v>0.66740586330775709</c:v>
                </c:pt>
                <c:pt idx="58">
                  <c:v>0.67502810412855152</c:v>
                </c:pt>
                <c:pt idx="59">
                  <c:v>0.68245448769908212</c:v>
                </c:pt>
                <c:pt idx="60">
                  <c:v>0.68979031941994895</c:v>
                </c:pt>
                <c:pt idx="61">
                  <c:v>0.6968261179983124</c:v>
                </c:pt>
              </c:numCache>
            </c:numRef>
          </c:xVal>
          <c:yVal>
            <c:numRef>
              <c:f>'[Test Plots (1).xlsx]Motocalc (100)'!$U$12:$U$73</c:f>
              <c:numCache>
                <c:formatCode>General</c:formatCode>
                <c:ptCount val="62"/>
                <c:pt idx="24">
                  <c:v>7.9997762807007655E-2</c:v>
                </c:pt>
                <c:pt idx="25">
                  <c:v>7.8652846089226652E-2</c:v>
                </c:pt>
                <c:pt idx="26">
                  <c:v>7.7284749483815585E-2</c:v>
                </c:pt>
                <c:pt idx="27">
                  <c:v>7.5741317149059725E-2</c:v>
                </c:pt>
                <c:pt idx="28">
                  <c:v>7.3999534954466248E-2</c:v>
                </c:pt>
                <c:pt idx="29">
                  <c:v>7.2419878838101248E-2</c:v>
                </c:pt>
                <c:pt idx="30">
                  <c:v>7.0671890822707611E-2</c:v>
                </c:pt>
                <c:pt idx="31">
                  <c:v>6.8758847696462053E-2</c:v>
                </c:pt>
                <c:pt idx="32">
                  <c:v>6.6986751468051858E-2</c:v>
                </c:pt>
                <c:pt idx="33">
                  <c:v>6.5076899145482134E-2</c:v>
                </c:pt>
                <c:pt idx="34">
                  <c:v>6.3137669296700408E-2</c:v>
                </c:pt>
                <c:pt idx="35">
                  <c:v>6.1215015158880733E-2</c:v>
                </c:pt>
                <c:pt idx="36">
                  <c:v>5.9288547291273273E-2</c:v>
                </c:pt>
                <c:pt idx="37">
                  <c:v>5.721236247036892E-2</c:v>
                </c:pt>
                <c:pt idx="38">
                  <c:v>5.5119104717330406E-2</c:v>
                </c:pt>
                <c:pt idx="39">
                  <c:v>5.3031000590281915E-2</c:v>
                </c:pt>
                <c:pt idx="40">
                  <c:v>5.0804851290988287E-2</c:v>
                </c:pt>
                <c:pt idx="41">
                  <c:v>4.8573352259518573E-2</c:v>
                </c:pt>
                <c:pt idx="42">
                  <c:v>4.6356396559086688E-2</c:v>
                </c:pt>
                <c:pt idx="43">
                  <c:v>4.3999225301164409E-2</c:v>
                </c:pt>
                <c:pt idx="44">
                  <c:v>4.1678072087516352E-2</c:v>
                </c:pt>
                <c:pt idx="45">
                  <c:v>3.9366263564530109E-2</c:v>
                </c:pt>
                <c:pt idx="46">
                  <c:v>3.7080207702541494E-2</c:v>
                </c:pt>
                <c:pt idx="47">
                  <c:v>3.4684466712283306E-2</c:v>
                </c:pt>
                <c:pt idx="48">
                  <c:v>3.2456089662800225E-2</c:v>
                </c:pt>
                <c:pt idx="49">
                  <c:v>3.0123719506157994E-2</c:v>
                </c:pt>
                <c:pt idx="50">
                  <c:v>2.7816936861395636E-2</c:v>
                </c:pt>
                <c:pt idx="51">
                  <c:v>2.5555851681793553E-2</c:v>
                </c:pt>
                <c:pt idx="52">
                  <c:v>2.3331972733575231E-2</c:v>
                </c:pt>
                <c:pt idx="53">
                  <c:v>2.101086839629298E-2</c:v>
                </c:pt>
                <c:pt idx="54">
                  <c:v>1.8867003289633803E-2</c:v>
                </c:pt>
                <c:pt idx="55">
                  <c:v>1.6763618858659353E-2</c:v>
                </c:pt>
                <c:pt idx="56">
                  <c:v>1.4577030150885212E-2</c:v>
                </c:pt>
                <c:pt idx="57">
                  <c:v>1.2558696570422974E-2</c:v>
                </c:pt>
                <c:pt idx="58">
                  <c:v>1.0461651415758711E-2</c:v>
                </c:pt>
                <c:pt idx="59">
                  <c:v>8.411151905675129E-3</c:v>
                </c:pt>
                <c:pt idx="60">
                  <c:v>6.5284254749178776E-3</c:v>
                </c:pt>
                <c:pt idx="61">
                  <c:v>4.5705435275537002E-3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74976"/>
        <c:axId val="73789440"/>
      </c:scatterChart>
      <c:valAx>
        <c:axId val="73774976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Advance Ratio</a:t>
                </a: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crossAx val="73789440"/>
        <c:crosses val="autoZero"/>
        <c:crossBetween val="midCat"/>
      </c:valAx>
      <c:valAx>
        <c:axId val="73789440"/>
        <c:scaling>
          <c:orientation val="minMax"/>
          <c:max val="0.1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Thrust Coeffiiecnt</a:t>
                </a:r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crossAx val="7377497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3559406049174216"/>
          <c:y val="0.62727618302003507"/>
          <c:w val="0.26248020529467242"/>
          <c:h val="0.19607696859864912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D178-9703-499C-8E8D-910DB3CE5AAF}" type="datetimeFigureOut">
              <a:rPr lang="en-US" smtClean="0"/>
              <a:t>4/22/2014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C8C42-6E7D-4D32-A5B0-3E0BACEAC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06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K</a:t>
            </a:r>
          </a:p>
          <a:p>
            <a:r>
              <a:rPr lang="en-US" dirty="0" smtClean="0"/>
              <a:t>Graphs of WT, CFD, XFLR5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5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07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K</a:t>
            </a:r>
          </a:p>
          <a:p>
            <a:r>
              <a:rPr lang="en-US" dirty="0" err="1" smtClean="0"/>
              <a:t>Motocalc</a:t>
            </a:r>
            <a:r>
              <a:rPr lang="en-US" dirty="0" smtClean="0"/>
              <a:t> graphs – include old </a:t>
            </a:r>
            <a:r>
              <a:rPr lang="en-US" baseline="0" dirty="0" smtClean="0"/>
              <a:t>&amp; new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44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0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4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01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K</a:t>
            </a:r>
          </a:p>
          <a:p>
            <a:r>
              <a:rPr lang="en-US" dirty="0" smtClean="0"/>
              <a:t>Add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8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10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M</a:t>
            </a:r>
          </a:p>
          <a:p>
            <a:r>
              <a:rPr lang="en-US" dirty="0" smtClean="0"/>
              <a:t>Flow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89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60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37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48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C5267-6A55-4B8F-9150-13A80F3AE4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59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17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M</a:t>
            </a:r>
          </a:p>
          <a:p>
            <a:r>
              <a:rPr lang="en-US" dirty="0" smtClean="0"/>
              <a:t>Use MATLAB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62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70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Nacho</a:t>
            </a:r>
          </a:p>
          <a:p>
            <a:r>
              <a:rPr lang="en-US" dirty="0" smtClean="0"/>
              <a:t>Telemetry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55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Nacho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1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09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Nacho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15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Nacho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4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97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Nacho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49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Nacho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97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2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20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51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679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45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13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2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</a:p>
          <a:p>
            <a:endParaRPr lang="en-US" dirty="0" smtClean="0"/>
          </a:p>
          <a:p>
            <a:r>
              <a:rPr lang="en-US" dirty="0" smtClean="0"/>
              <a:t>New parts will be</a:t>
            </a:r>
            <a:r>
              <a:rPr lang="en-US" baseline="0" dirty="0" smtClean="0"/>
              <a:t> self-locating and can be replaced by the end user with only a screwdriver.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Printer shown is made for the home user at only $1300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007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901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295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5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15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62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1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84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5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94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9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C8C42-6E7D-4D32-A5B0-3E0BACEAC1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0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1440-1BA9-42DD-ADEF-98047FFEE039}" type="datetime3">
              <a:rPr lang="en-US" smtClean="0"/>
              <a:t>22 April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4DA3-44AD-4596-A331-478092789938}" type="datetime3">
              <a:rPr lang="en-US" smtClean="0"/>
              <a:t>22 April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7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FE853-828D-4456-9ABA-570B904FD51A}" type="datetime3">
              <a:rPr lang="en-US" smtClean="0"/>
              <a:t>22 April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D486-86FD-4CFF-ABDF-CFFF88FF9D7A}" type="datetime3">
              <a:rPr lang="en-US" smtClean="0"/>
              <a:t>22 April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2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01DE-8C85-4007-9F3A-CA45C3D92F8D}" type="datetime3">
              <a:rPr lang="en-US" smtClean="0"/>
              <a:t>22 April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DE15-3D11-4593-9A19-1065883934D2}" type="datetime3">
              <a:rPr lang="en-US" smtClean="0"/>
              <a:t>22 April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9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CA48-04ED-4142-9231-3645C20FF297}" type="datetime3">
              <a:rPr lang="en-US" smtClean="0"/>
              <a:t>22 April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7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9FBB8-B09D-4800-9052-89C1AE571F9F}" type="datetime3">
              <a:rPr lang="en-US" smtClean="0"/>
              <a:t>22 April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9199-4634-41B2-9912-BDBC2E065951}" type="datetime3">
              <a:rPr lang="en-US" smtClean="0"/>
              <a:t>22 April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E928-2ABB-4C76-8DCE-B0C79DD8B587}" type="datetime3">
              <a:rPr lang="en-US" smtClean="0"/>
              <a:t>22 April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7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F23B7-3164-48E8-83F5-43F56FFEC432}" type="datetime3">
              <a:rPr lang="en-US" smtClean="0"/>
              <a:t>22 April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4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45427-1DE6-4F25-B7CB-3133060E40FC}" type="datetime3">
              <a:rPr lang="en-US" smtClean="0"/>
              <a:t>22 April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7C1D0-B65D-4583-9BB0-A36CC29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jpeg"/><Relationship Id="rId3" Type="http://schemas.openxmlformats.org/officeDocument/2006/relationships/image" Target="../media/image2.jpeg"/><Relationship Id="rId7" Type="http://schemas.openxmlformats.org/officeDocument/2006/relationships/image" Target="../media/image40.png"/><Relationship Id="rId12" Type="http://schemas.openxmlformats.org/officeDocument/2006/relationships/image" Target="../media/image4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2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gif"/><Relationship Id="rId4" Type="http://schemas.openxmlformats.org/officeDocument/2006/relationships/image" Target="../media/image67.png"/><Relationship Id="rId9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2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gif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-1" y="228600"/>
            <a:ext cx="9128127" cy="4535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4763869"/>
            <a:ext cx="914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The Story Behind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53780"/>
            <a:ext cx="914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22 April 2014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-2" y="5235714"/>
            <a:ext cx="914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World’s Largest 3D Printed Aircraft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811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Aerodynamics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8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10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183" y="1143000"/>
            <a:ext cx="9595183" cy="5088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2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an\Downloads\Structural Lay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91878"/>
            <a:ext cx="5519853" cy="51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Structural Layout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11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28600" y="1295400"/>
            <a:ext cx="8494572" cy="4556760"/>
            <a:chOff x="-220601" y="1443335"/>
            <a:chExt cx="9721868" cy="5215121"/>
          </a:xfrm>
        </p:grpSpPr>
        <p:sp>
          <p:nvSpPr>
            <p:cNvPr id="29" name="TextBox 28"/>
            <p:cNvSpPr txBox="1"/>
            <p:nvPr/>
          </p:nvSpPr>
          <p:spPr>
            <a:xfrm>
              <a:off x="1828799" y="5486400"/>
              <a:ext cx="2971800" cy="45791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Main Wing Spar (CF)</a:t>
              </a:r>
              <a:endParaRPr lang="en-US" sz="2000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411011" y="2433935"/>
              <a:ext cx="1389272" cy="23398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857909" y="4914268"/>
              <a:ext cx="1035592" cy="17441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529467" y="4459727"/>
              <a:ext cx="2971800" cy="81016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Secondary Wing Spar (3D Printed)</a:t>
              </a:r>
              <a:endParaRPr 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62508" y="2931109"/>
              <a:ext cx="2352859" cy="45791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Payload Module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62591" y="1443335"/>
              <a:ext cx="1924955" cy="45791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Aft Connector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2480" y="1443335"/>
              <a:ext cx="2971800" cy="45791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/>
                <a:t>Fwd</a:t>
              </a:r>
              <a:r>
                <a:rPr lang="en-US" sz="2000" dirty="0" smtClean="0"/>
                <a:t> Body Spar (CF)</a:t>
              </a:r>
              <a:endParaRPr lang="en-US" sz="2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43000" y="4648211"/>
              <a:ext cx="2971800" cy="45791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Wing Joint Bulkhead</a:t>
              </a:r>
              <a:endParaRPr 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220601" y="2729605"/>
              <a:ext cx="3226707" cy="45791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Motor Mount Bulkhead</a:t>
              </a:r>
              <a:endParaRPr lang="en-US" sz="20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4800600" y="5269888"/>
              <a:ext cx="861908" cy="4473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918937" y="1672294"/>
              <a:ext cx="691974" cy="1719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1"/>
            </p:cNvCxnSpPr>
            <p:nvPr/>
          </p:nvCxnSpPr>
          <p:spPr>
            <a:xfrm flipH="1">
              <a:off x="6032327" y="1672294"/>
              <a:ext cx="630264" cy="3438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010826" y="2315429"/>
              <a:ext cx="513566" cy="4836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6" idx="3"/>
            </p:cNvCxnSpPr>
            <p:nvPr/>
          </p:nvCxnSpPr>
          <p:spPr>
            <a:xfrm flipV="1">
              <a:off x="4114800" y="4864807"/>
              <a:ext cx="869065" cy="123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1"/>
            </p:cNvCxnSpPr>
            <p:nvPr/>
          </p:nvCxnSpPr>
          <p:spPr>
            <a:xfrm flipH="1" flipV="1">
              <a:off x="4983866" y="2438047"/>
              <a:ext cx="678642" cy="7220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2" idx="1"/>
            </p:cNvCxnSpPr>
            <p:nvPr/>
          </p:nvCxnSpPr>
          <p:spPr>
            <a:xfrm flipH="1">
              <a:off x="6090412" y="4864807"/>
              <a:ext cx="439055" cy="478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864659" y="3137787"/>
            <a:ext cx="1524808" cy="4001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Elbow Joint</a:t>
            </a:r>
            <a:endParaRPr lang="en-US" sz="2000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971800" y="2261986"/>
            <a:ext cx="604619" cy="9212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Propulsion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7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12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9" name="Picture 4" descr="Klikněto pro zavření okn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6"/>
          <a:stretch/>
        </p:blipFill>
        <p:spPr bwMode="auto">
          <a:xfrm>
            <a:off x="6324600" y="4286701"/>
            <a:ext cx="2133600" cy="147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403810"/>
              </p:ext>
            </p:extLst>
          </p:nvPr>
        </p:nvGraphicFramePr>
        <p:xfrm>
          <a:off x="487077" y="2133600"/>
          <a:ext cx="8169845" cy="2070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378"/>
                <a:gridCol w="2918078"/>
                <a:gridCol w="2793389"/>
              </a:tblGrid>
              <a:tr h="414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Configuration</a:t>
                      </a:r>
                    </a:p>
                  </a:txBody>
                  <a:tcPr/>
                </a:tc>
              </a:tr>
              <a:tr h="408594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Hacker A40-12S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AXI 4130/16</a:t>
                      </a:r>
                    </a:p>
                  </a:txBody>
                  <a:tcPr/>
                </a:tc>
              </a:tr>
              <a:tr h="414268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LiPo</a:t>
                      </a:r>
                      <a:r>
                        <a:rPr lang="en-US" dirty="0" smtClean="0"/>
                        <a:t> 3S-3P (20C)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LiPo</a:t>
                      </a:r>
                      <a:r>
                        <a:rPr lang="en-US" dirty="0" smtClean="0"/>
                        <a:t> 6S-1P (50C)</a:t>
                      </a:r>
                    </a:p>
                  </a:txBody>
                  <a:tcPr/>
                </a:tc>
              </a:tr>
              <a:tr h="414268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Propeller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14x10”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16x8”</a:t>
                      </a:r>
                    </a:p>
                  </a:txBody>
                  <a:tcPr/>
                </a:tc>
              </a:tr>
              <a:tr h="418768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Static Thrust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 lbs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8.6 lbs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23786" r="10255" b="17804"/>
          <a:stretch/>
        </p:blipFill>
        <p:spPr>
          <a:xfrm>
            <a:off x="3352800" y="4465617"/>
            <a:ext cx="1956319" cy="1239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3576" y="1226403"/>
            <a:ext cx="8145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Final aircraft weight 4 lbs heavier than initial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New propulsion system was needed for take-off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16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&amp; Control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13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24428"/>
            <a:ext cx="8024688" cy="4602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04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&amp; Balance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14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39"/>
          <p:cNvSpPr>
            <a:spLocks noGrp="1"/>
          </p:cNvSpPr>
          <p:nvPr>
            <p:ph idx="1"/>
          </p:nvPr>
        </p:nvSpPr>
        <p:spPr>
          <a:xfrm>
            <a:off x="0" y="1164692"/>
            <a:ext cx="9144000" cy="8165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CG is located 23.4 in aft of nose for static margin of 15%.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022913" y="5428129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AC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762000" y="1553726"/>
            <a:ext cx="7764094" cy="4085074"/>
            <a:chOff x="800100" y="1676400"/>
            <a:chExt cx="7764094" cy="4085074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30" t="75621" r="5282" b="3526"/>
            <a:stretch/>
          </p:blipFill>
          <p:spPr bwMode="auto">
            <a:xfrm>
              <a:off x="800100" y="1676400"/>
              <a:ext cx="7764094" cy="2858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4419600" y="3810000"/>
              <a:ext cx="0" cy="1671935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13" idx="0"/>
            </p:cNvCxnSpPr>
            <p:nvPr/>
          </p:nvCxnSpPr>
          <p:spPr>
            <a:xfrm>
              <a:off x="3896498" y="3810000"/>
              <a:ext cx="9873" cy="838200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353671" y="3810000"/>
              <a:ext cx="0" cy="1671935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81400" y="4648200"/>
              <a:ext cx="6499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CG</a:t>
              </a:r>
              <a:endParaRPr lang="en-US" sz="24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353671" y="4419600"/>
              <a:ext cx="253701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53671" y="5257800"/>
              <a:ext cx="30670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983771" y="4473387"/>
              <a:ext cx="1369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23.4”</a:t>
              </a:r>
              <a:endParaRPr lang="en-US" sz="2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88571" y="5299809"/>
              <a:ext cx="1369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26”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2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3"/>
            <a:ext cx="8229600" cy="1143000"/>
          </a:xfrm>
        </p:spPr>
        <p:txBody>
          <a:bodyPr/>
          <a:lstStyle/>
          <a:p>
            <a:r>
              <a:rPr lang="en-US" dirty="0" smtClean="0"/>
              <a:t>Avionics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15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52400" y="1804085"/>
            <a:ext cx="8767706" cy="4215715"/>
            <a:chOff x="228600" y="1423085"/>
            <a:chExt cx="8203889" cy="3944619"/>
          </a:xfrm>
        </p:grpSpPr>
        <p:grpSp>
          <p:nvGrpSpPr>
            <p:cNvPr id="7" name="Group 6"/>
            <p:cNvGrpSpPr/>
            <p:nvPr/>
          </p:nvGrpSpPr>
          <p:grpSpPr>
            <a:xfrm>
              <a:off x="228600" y="1423085"/>
              <a:ext cx="7806047" cy="3944619"/>
              <a:chOff x="228600" y="1806609"/>
              <a:chExt cx="7806047" cy="394461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8600" y="1806609"/>
                <a:ext cx="7806047" cy="3944619"/>
                <a:chOff x="74812" y="1425609"/>
                <a:chExt cx="8097964" cy="4092133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5151126" y="4610731"/>
                  <a:ext cx="1118041" cy="1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" name="Picture 4" descr="http://www.castlecreations.com/images/gfx-edge/pix/productpix/hv60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59" t="8065" r="12038"/>
                <a:stretch/>
              </p:blipFill>
              <p:spPr bwMode="auto">
                <a:xfrm rot="16200000">
                  <a:off x="3679138" y="4211190"/>
                  <a:ext cx="512746" cy="7919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6" descr="http://wiki.ardupilot-mega.googlecode.com/git/images/APM25encl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00776" y="1979803"/>
                  <a:ext cx="2063984" cy="14658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9" name="Elbow Connector 18"/>
                <p:cNvCxnSpPr/>
                <p:nvPr/>
              </p:nvCxnSpPr>
              <p:spPr>
                <a:xfrm rot="16200000" flipH="1">
                  <a:off x="3969881" y="3151330"/>
                  <a:ext cx="1412908" cy="1316472"/>
                </a:xfrm>
                <a:prstGeom prst="bentConnector3">
                  <a:avLst>
                    <a:gd name="adj1" fmla="val 50000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09811" y="4610728"/>
                  <a:ext cx="408105" cy="2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9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8374" y="2712728"/>
                  <a:ext cx="753855" cy="5314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22" name="Straight Connector 21"/>
                <p:cNvCxnSpPr/>
                <p:nvPr/>
              </p:nvCxnSpPr>
              <p:spPr>
                <a:xfrm flipH="1" flipV="1">
                  <a:off x="1753460" y="4607169"/>
                  <a:ext cx="1786072" cy="35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10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976" y="1425609"/>
                  <a:ext cx="2057400" cy="12017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25" name="Elbow Connector 24"/>
                <p:cNvCxnSpPr/>
                <p:nvPr/>
              </p:nvCxnSpPr>
              <p:spPr>
                <a:xfrm rot="10800000" flipV="1">
                  <a:off x="2229177" y="2304899"/>
                  <a:ext cx="1706335" cy="188610"/>
                </a:xfrm>
                <a:prstGeom prst="bentConnector3">
                  <a:avLst>
                    <a:gd name="adj1" fmla="val 50000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69167" y="1844171"/>
                  <a:ext cx="930133" cy="649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27" name="Straight Connector 26"/>
                <p:cNvCxnSpPr/>
                <p:nvPr/>
              </p:nvCxnSpPr>
              <p:spPr>
                <a:xfrm flipH="1" flipV="1">
                  <a:off x="5193144" y="3010530"/>
                  <a:ext cx="1600200" cy="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lbow Connector 27"/>
                <p:cNvCxnSpPr/>
                <p:nvPr/>
              </p:nvCxnSpPr>
              <p:spPr>
                <a:xfrm rot="10800000" flipV="1">
                  <a:off x="5470881" y="2304897"/>
                  <a:ext cx="1227496" cy="456379"/>
                </a:xfrm>
                <a:prstGeom prst="bentConnector3">
                  <a:avLst>
                    <a:gd name="adj1" fmla="val -1519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lbow Connector 28"/>
                <p:cNvCxnSpPr/>
                <p:nvPr/>
              </p:nvCxnSpPr>
              <p:spPr>
                <a:xfrm rot="10800000" flipV="1">
                  <a:off x="5470878" y="2229103"/>
                  <a:ext cx="1227496" cy="456381"/>
                </a:xfrm>
                <a:prstGeom prst="bentConnector3">
                  <a:avLst>
                    <a:gd name="adj1" fmla="val 4051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lbow Connector 29"/>
                <p:cNvCxnSpPr/>
                <p:nvPr/>
              </p:nvCxnSpPr>
              <p:spPr>
                <a:xfrm rot="10800000" flipV="1">
                  <a:off x="5470878" y="2304895"/>
                  <a:ext cx="1101698" cy="322497"/>
                </a:xfrm>
                <a:prstGeom prst="bentConnector3">
                  <a:avLst>
                    <a:gd name="adj1" fmla="val -420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lbow Connector 30"/>
                <p:cNvCxnSpPr/>
                <p:nvPr/>
              </p:nvCxnSpPr>
              <p:spPr>
                <a:xfrm rot="5400000">
                  <a:off x="2903227" y="3705945"/>
                  <a:ext cx="1674976" cy="127473"/>
                </a:xfrm>
                <a:prstGeom prst="bentConnector3">
                  <a:avLst>
                    <a:gd name="adj1" fmla="val 510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99507" y="3125901"/>
                  <a:ext cx="573334" cy="5638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3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57576" y="2505014"/>
                  <a:ext cx="573334" cy="5638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34" name="Elbow Connector 33"/>
                <p:cNvCxnSpPr/>
                <p:nvPr/>
              </p:nvCxnSpPr>
              <p:spPr>
                <a:xfrm rot="10800000" flipV="1">
                  <a:off x="1276677" y="2863825"/>
                  <a:ext cx="2502139" cy="380397"/>
                </a:xfrm>
                <a:prstGeom prst="bentConnector3">
                  <a:avLst>
                    <a:gd name="adj1" fmla="val 47609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lbow Connector 34"/>
                <p:cNvCxnSpPr/>
                <p:nvPr/>
              </p:nvCxnSpPr>
              <p:spPr>
                <a:xfrm rot="10800000">
                  <a:off x="1372841" y="2683804"/>
                  <a:ext cx="2431616" cy="103110"/>
                </a:xfrm>
                <a:prstGeom prst="bentConnector3">
                  <a:avLst>
                    <a:gd name="adj1" fmla="val 50000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786258" y="5134598"/>
                  <a:ext cx="8200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Motor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76977" y="4990092"/>
                  <a:ext cx="654513" cy="38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ESC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738738" y="4964786"/>
                  <a:ext cx="962240" cy="38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prstClr val="black"/>
                      </a:solidFill>
                    </a:rPr>
                    <a:t>BEC</a:t>
                  </a: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6507334" y="5134598"/>
                  <a:ext cx="1665441" cy="38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prstClr val="black"/>
                      </a:solidFill>
                    </a:rPr>
                    <a:t>Battery</a:t>
                  </a: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342557" y="2869358"/>
                  <a:ext cx="8302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prstClr val="black"/>
                      </a:solidFill>
                    </a:rPr>
                    <a:t>GPS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654348" y="1546634"/>
                  <a:ext cx="2251087" cy="38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prstClr val="black"/>
                      </a:solidFill>
                    </a:rPr>
                    <a:t>Radio Receiver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077497" y="1665440"/>
                  <a:ext cx="1298248" cy="38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 smtClean="0">
                      <a:solidFill>
                        <a:prstClr val="black"/>
                      </a:solidFill>
                    </a:rPr>
                    <a:t>Ardupilot</a:t>
                  </a: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1235160" y="1480774"/>
                  <a:ext cx="12226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prstClr val="black"/>
                      </a:solidFill>
                    </a:rPr>
                    <a:t>Telemetry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4812" y="2868753"/>
                  <a:ext cx="1030921" cy="38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Servos</a:t>
                  </a:r>
                </a:p>
              </p:txBody>
            </p:sp>
            <p:cxnSp>
              <p:nvCxnSpPr>
                <p:cNvPr id="45" name="Elbow Connector 44"/>
                <p:cNvCxnSpPr/>
                <p:nvPr/>
              </p:nvCxnSpPr>
              <p:spPr>
                <a:xfrm rot="5400000">
                  <a:off x="3056389" y="2652968"/>
                  <a:ext cx="993711" cy="502430"/>
                </a:xfrm>
                <a:prstGeom prst="bentConnector3">
                  <a:avLst>
                    <a:gd name="adj1" fmla="val 3560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2320748" y="3878535"/>
                  <a:ext cx="1421253" cy="38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 smtClean="0">
                      <a:solidFill>
                        <a:prstClr val="black"/>
                      </a:solidFill>
                    </a:rPr>
                    <a:t>Tetracam</a:t>
                  </a: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5451831" y="2628744"/>
                <a:ext cx="104757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4" name="Picture 2" descr="C:\Users\Jean\Downloads\photo (3)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t="21526" r="5098" b="34530"/>
            <a:stretch/>
          </p:blipFill>
          <p:spPr bwMode="auto">
            <a:xfrm>
              <a:off x="6194613" y="4076775"/>
              <a:ext cx="2237876" cy="798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www.castlecreations.com/images/gfx-ccbec/product300x96-ccbec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7" t="19717" r="13762" b="16853"/>
            <a:stretch/>
          </p:blipFill>
          <p:spPr bwMode="auto">
            <a:xfrm>
              <a:off x="4587769" y="4227369"/>
              <a:ext cx="1349857" cy="649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http://www.electricwingman.com/img/product/large/AXI41xxxx247_18_29_4_2008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735433"/>
              <a:ext cx="1913544" cy="1262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shop.steadidrone.eu/wp-content/uploads/2013/12/adcLite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99" b="5759"/>
            <a:stretch/>
          </p:blipFill>
          <p:spPr bwMode="auto">
            <a:xfrm>
              <a:off x="2651817" y="3183538"/>
              <a:ext cx="996344" cy="653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Content Placeholder 39"/>
          <p:cNvSpPr>
            <a:spLocks noGrp="1"/>
          </p:cNvSpPr>
          <p:nvPr>
            <p:ph idx="1"/>
          </p:nvPr>
        </p:nvSpPr>
        <p:spPr>
          <a:xfrm>
            <a:off x="0" y="1061602"/>
            <a:ext cx="9144000" cy="8165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Avionics wiring diagram shows integration of subsystems.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19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11300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 err="1" smtClean="0"/>
              <a:t>Tetracam</a:t>
            </a:r>
            <a:r>
              <a:rPr lang="en-US" sz="2600" dirty="0" smtClean="0"/>
              <a:t> ADC Lite &amp; post-processor produce NDVI images.</a:t>
            </a:r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16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Displaying 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isplaying phot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64787" y="1954444"/>
            <a:ext cx="2214139" cy="890042"/>
            <a:chOff x="4809565" y="3123051"/>
            <a:chExt cx="3478306" cy="1398214"/>
          </a:xfrm>
        </p:grpSpPr>
        <p:pic>
          <p:nvPicPr>
            <p:cNvPr id="2055" name="Picture 7" descr="http://www.tetracam.com/version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" t="31572" r="47644" b="34214"/>
            <a:stretch/>
          </p:blipFill>
          <p:spPr bwMode="auto">
            <a:xfrm>
              <a:off x="4809565" y="3123051"/>
              <a:ext cx="3478306" cy="932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http://www.tetracam.com/version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20" t="33217" b="50000"/>
            <a:stretch/>
          </p:blipFill>
          <p:spPr bwMode="auto">
            <a:xfrm>
              <a:off x="4809565" y="4064065"/>
              <a:ext cx="3322544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7" name="Picture 9" descr="Compare Autopano Pro and Autopano Giga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33333" r="62106" b="27159"/>
          <a:stretch/>
        </p:blipFill>
        <p:spPr bwMode="auto">
          <a:xfrm>
            <a:off x="6705601" y="1828800"/>
            <a:ext cx="1219200" cy="11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shop.steadidrone.eu/wp-content/uploads/2013/12/adcLit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" t="7228" r="9861" b="5584"/>
          <a:stretch/>
        </p:blipFill>
        <p:spPr bwMode="auto">
          <a:xfrm>
            <a:off x="745671" y="1860588"/>
            <a:ext cx="1520825" cy="112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4175" y="2991249"/>
            <a:ext cx="235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Tetracam</a:t>
            </a:r>
            <a:r>
              <a:rPr lang="en-US" sz="2000" dirty="0" smtClean="0"/>
              <a:t> ADC Lite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124200" y="5619690"/>
            <a:ext cx="289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Team 3D NDVI Image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169587" y="2968010"/>
            <a:ext cx="235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Stitching Software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264678" y="2972139"/>
            <a:ext cx="2602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NDVI Post-Processor</a:t>
            </a:r>
            <a:endParaRPr lang="en-US" sz="2000" dirty="0"/>
          </a:p>
        </p:txBody>
      </p:sp>
      <p:pic>
        <p:nvPicPr>
          <p:cNvPr id="2060" name="Picture 12" descr="C:\Users\Jean\Downloads\[Group 0]-TTC00027_Ndvi_TTC00031_Ndvi-5 imag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72180"/>
            <a:ext cx="7315200" cy="19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2059" idx="3"/>
          </p:cNvCxnSpPr>
          <p:nvPr/>
        </p:nvCxnSpPr>
        <p:spPr>
          <a:xfrm flipV="1">
            <a:off x="2266496" y="2421268"/>
            <a:ext cx="1198291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057" idx="1"/>
          </p:cNvCxnSpPr>
          <p:nvPr/>
        </p:nvCxnSpPr>
        <p:spPr>
          <a:xfrm>
            <a:off x="5678926" y="2391418"/>
            <a:ext cx="1026675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2057" idx="3"/>
            <a:endCxn id="2060" idx="3"/>
          </p:cNvCxnSpPr>
          <p:nvPr/>
        </p:nvCxnSpPr>
        <p:spPr>
          <a:xfrm>
            <a:off x="7924801" y="2391419"/>
            <a:ext cx="304799" cy="2249284"/>
          </a:xfrm>
          <a:prstGeom prst="bentConnector3">
            <a:avLst>
              <a:gd name="adj1" fmla="val 265476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24200" y="4271371"/>
            <a:ext cx="1560512" cy="369332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Dead Grass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117633" y="4259703"/>
            <a:ext cx="1566474" cy="381000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Healthy Grass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62600" y="4271371"/>
            <a:ext cx="827814" cy="381000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Mulch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32" idx="2"/>
          </p:cNvCxnSpPr>
          <p:nvPr/>
        </p:nvCxnSpPr>
        <p:spPr>
          <a:xfrm flipH="1">
            <a:off x="1371600" y="4640703"/>
            <a:ext cx="529270" cy="38849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</p:cNvCxnSpPr>
          <p:nvPr/>
        </p:nvCxnSpPr>
        <p:spPr>
          <a:xfrm flipH="1">
            <a:off x="3124200" y="4640703"/>
            <a:ext cx="780256" cy="69329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/>
          <p:cNvCxnSpPr>
            <a:stCxn id="33" idx="2"/>
          </p:cNvCxnSpPr>
          <p:nvPr/>
        </p:nvCxnSpPr>
        <p:spPr>
          <a:xfrm flipH="1">
            <a:off x="5562600" y="4652371"/>
            <a:ext cx="413907" cy="4530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7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Analysis &amp;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17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4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CFD Analysis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8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18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4338" name="Picture 2" descr="C:\Users\Jean\Downloads\streamline 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02" y="1447800"/>
            <a:ext cx="4340598" cy="462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53000" y="1447800"/>
            <a:ext cx="3733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Streamlines shown in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Spanwise</a:t>
            </a:r>
            <a:r>
              <a:rPr lang="en-US" sz="2800" dirty="0" smtClean="0"/>
              <a:t> flow demonstrated in WT not captured by CFD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Discrepancies between WT, CFD, XFLR5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75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Tunnel Test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8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19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t="15367" r="2110" b="10059"/>
          <a:stretch/>
        </p:blipFill>
        <p:spPr bwMode="auto">
          <a:xfrm>
            <a:off x="1219200" y="1828800"/>
            <a:ext cx="6614886" cy="379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39"/>
          <p:cNvSpPr>
            <a:spLocks noGrp="1"/>
          </p:cNvSpPr>
          <p:nvPr>
            <p:ph idx="1"/>
          </p:nvPr>
        </p:nvSpPr>
        <p:spPr>
          <a:xfrm>
            <a:off x="0" y="1240892"/>
            <a:ext cx="9144000" cy="8165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Test data shows analysis under-predicts drag, over-predicts lift.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694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Team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1" b="14407"/>
          <a:stretch/>
        </p:blipFill>
        <p:spPr>
          <a:xfrm>
            <a:off x="3868442" y="1600200"/>
            <a:ext cx="1244845" cy="1450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6" r="10317" b="13444"/>
          <a:stretch/>
        </p:blipFill>
        <p:spPr>
          <a:xfrm>
            <a:off x="5728267" y="3781352"/>
            <a:ext cx="1195437" cy="1452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96" y="3781352"/>
            <a:ext cx="1432953" cy="1460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" t="7460" r="8349" b="15014"/>
          <a:stretch/>
        </p:blipFill>
        <p:spPr>
          <a:xfrm>
            <a:off x="5653766" y="1600200"/>
            <a:ext cx="1187892" cy="1452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11" y="3781352"/>
            <a:ext cx="1452367" cy="1448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0"/>
          <a:stretch/>
        </p:blipFill>
        <p:spPr>
          <a:xfrm>
            <a:off x="201164" y="1600200"/>
            <a:ext cx="1448661" cy="1464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63083" y="5257800"/>
            <a:ext cx="17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Tanveer</a:t>
            </a:r>
            <a:r>
              <a:rPr lang="en-US" sz="1200" dirty="0" smtClean="0"/>
              <a:t> </a:t>
            </a:r>
            <a:r>
              <a:rPr lang="en-US" sz="1200" dirty="0" err="1" smtClean="0"/>
              <a:t>Chandok</a:t>
            </a:r>
            <a:endParaRPr lang="en-US" sz="1200" dirty="0" smtClean="0"/>
          </a:p>
          <a:p>
            <a:pPr algn="ctr"/>
            <a:r>
              <a:rPr lang="en-US" sz="1200" i="1" dirty="0" smtClean="0"/>
              <a:t>Georgia Tech</a:t>
            </a:r>
            <a:endParaRPr lang="en-US" sz="12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52603" y="3086100"/>
            <a:ext cx="171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Michael Kelley</a:t>
            </a:r>
          </a:p>
          <a:p>
            <a:pPr algn="ctr"/>
            <a:r>
              <a:rPr lang="en-US" sz="1200" i="1" dirty="0" smtClean="0"/>
              <a:t>Purdue</a:t>
            </a:r>
            <a:endParaRPr lang="en-US" sz="12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69209" y="3086100"/>
            <a:ext cx="187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Ignacio Jose Benitez Cruz</a:t>
            </a:r>
          </a:p>
          <a:p>
            <a:pPr algn="ctr"/>
            <a:r>
              <a:rPr lang="en-US" sz="1200" i="1" dirty="0" smtClean="0"/>
              <a:t>Purdue</a:t>
            </a:r>
            <a:endParaRPr lang="en-US" sz="12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1980561" y="3086100"/>
            <a:ext cx="155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Nicolaus</a:t>
            </a:r>
            <a:r>
              <a:rPr lang="en-US" sz="1200" dirty="0" smtClean="0"/>
              <a:t> </a:t>
            </a:r>
            <a:r>
              <a:rPr lang="en-US" sz="1200" dirty="0" err="1" smtClean="0"/>
              <a:t>Caniza</a:t>
            </a:r>
            <a:endParaRPr lang="en-US" sz="1200" dirty="0" smtClean="0"/>
          </a:p>
          <a:p>
            <a:pPr algn="ctr"/>
            <a:r>
              <a:rPr lang="en-US" sz="1200" i="1" dirty="0" smtClean="0"/>
              <a:t>Purdue</a:t>
            </a:r>
            <a:endParaRPr lang="en-US" sz="12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330" y="5257800"/>
            <a:ext cx="181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Roman Esteban Hofer</a:t>
            </a:r>
          </a:p>
          <a:p>
            <a:pPr algn="ctr"/>
            <a:r>
              <a:rPr lang="en-US" sz="1200" i="1" dirty="0" smtClean="0"/>
              <a:t>Purdue</a:t>
            </a:r>
            <a:endParaRPr lang="en-US" sz="12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7142551" y="5257800"/>
            <a:ext cx="173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Michael Miles</a:t>
            </a:r>
          </a:p>
          <a:p>
            <a:pPr algn="ctr"/>
            <a:r>
              <a:rPr lang="en-US" sz="1200" i="1" dirty="0" smtClean="0"/>
              <a:t>BYU</a:t>
            </a:r>
            <a:endParaRPr lang="en-US" sz="12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76646" y="3086100"/>
            <a:ext cx="1628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Stephen </a:t>
            </a:r>
            <a:r>
              <a:rPr lang="en-US" sz="1200" dirty="0" err="1" smtClean="0"/>
              <a:t>Lutgring</a:t>
            </a:r>
            <a:endParaRPr lang="en-US" sz="1200" dirty="0" smtClean="0"/>
          </a:p>
          <a:p>
            <a:pPr algn="ctr"/>
            <a:r>
              <a:rPr lang="en-US" sz="1200" i="1" dirty="0" smtClean="0"/>
              <a:t>Purdue</a:t>
            </a:r>
            <a:endParaRPr lang="en-US" sz="12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1826575" y="5257800"/>
            <a:ext cx="165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Scott Ashcraft</a:t>
            </a:r>
          </a:p>
          <a:p>
            <a:pPr algn="ctr"/>
            <a:r>
              <a:rPr lang="en-US" sz="1200" i="1" dirty="0" smtClean="0"/>
              <a:t>Georgia Tech</a:t>
            </a:r>
            <a:endParaRPr lang="en-US" sz="12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3721942" y="5257800"/>
            <a:ext cx="165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Aaron Inouye</a:t>
            </a:r>
          </a:p>
          <a:p>
            <a:pPr algn="ctr"/>
            <a:r>
              <a:rPr lang="en-US" sz="1200" i="1" dirty="0" smtClean="0"/>
              <a:t>BYU</a:t>
            </a:r>
            <a:endParaRPr lang="en-US" sz="12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97848" y="3086100"/>
            <a:ext cx="165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Jean Ruggiero</a:t>
            </a:r>
          </a:p>
          <a:p>
            <a:pPr algn="ctr"/>
            <a:r>
              <a:rPr lang="en-US" sz="1200" i="1" dirty="0" smtClean="0"/>
              <a:t>Purdue</a:t>
            </a:r>
            <a:endParaRPr lang="en-US" sz="1200" i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7380720" y="3781352"/>
            <a:ext cx="1122514" cy="14750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8" t="50000" r="35604" b="29626"/>
          <a:stretch/>
        </p:blipFill>
        <p:spPr>
          <a:xfrm>
            <a:off x="379095" y="3781352"/>
            <a:ext cx="1092798" cy="14523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2" r="38304" b="31482"/>
          <a:stretch/>
        </p:blipFill>
        <p:spPr>
          <a:xfrm>
            <a:off x="2190304" y="1600200"/>
            <a:ext cx="1137659" cy="1487875"/>
          </a:xfrm>
          <a:prstGeom prst="rect">
            <a:avLst/>
          </a:prstGeom>
        </p:spPr>
      </p:pic>
      <p:pic>
        <p:nvPicPr>
          <p:cNvPr id="25" name="Picture 2" descr="C:\Users\Jean\Downloads\NACHO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6366"/>
          <a:stretch/>
        </p:blipFill>
        <p:spPr bwMode="auto">
          <a:xfrm>
            <a:off x="7382138" y="1600200"/>
            <a:ext cx="1121096" cy="144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Aerodynamics Analysis &amp; Test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20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9887" y="1066800"/>
            <a:ext cx="10167287" cy="51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3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 Structural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71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Max deflection is 2.5 in.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570037"/>
            <a:ext cx="8229600" cy="71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Single ply wing with 15 </a:t>
            </a:r>
            <a:r>
              <a:rPr lang="en-US" dirty="0" err="1" smtClean="0"/>
              <a:t>lb</a:t>
            </a:r>
            <a:r>
              <a:rPr lang="en-US" baseline="-25000" dirty="0" err="1" smtClean="0"/>
              <a:t>f</a:t>
            </a:r>
            <a:r>
              <a:rPr lang="en-US" dirty="0" smtClean="0"/>
              <a:t> tip load.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8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21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" y="2255430"/>
            <a:ext cx="8458200" cy="255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2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Test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22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32398" b="24405"/>
          <a:stretch/>
        </p:blipFill>
        <p:spPr>
          <a:xfrm>
            <a:off x="533400" y="2057400"/>
            <a:ext cx="8001000" cy="3225800"/>
          </a:xfrm>
          <a:prstGeom prst="rect">
            <a:avLst/>
          </a:prstGeom>
        </p:spPr>
      </p:pic>
      <p:sp>
        <p:nvSpPr>
          <p:cNvPr id="8" name="Content Placeholder 39"/>
          <p:cNvSpPr>
            <a:spLocks noGrp="1"/>
          </p:cNvSpPr>
          <p:nvPr>
            <p:ph idx="1"/>
          </p:nvPr>
        </p:nvSpPr>
        <p:spPr>
          <a:xfrm>
            <a:off x="0" y="1393292"/>
            <a:ext cx="9144000" cy="8165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15 </a:t>
            </a:r>
            <a:r>
              <a:rPr lang="en-US" sz="2400" dirty="0" err="1" smtClean="0"/>
              <a:t>lb</a:t>
            </a:r>
            <a:r>
              <a:rPr lang="en-US" sz="2400" dirty="0" smtClean="0"/>
              <a:t> load shows skin dimpling but no plastic deformation.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971800" y="2590800"/>
            <a:ext cx="1981200" cy="838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3600" y="2590800"/>
            <a:ext cx="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Analysis &amp; Test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7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23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828800"/>
            <a:ext cx="7353300" cy="4101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39"/>
          <p:cNvSpPr>
            <a:spLocks noGrp="1"/>
          </p:cNvSpPr>
          <p:nvPr>
            <p:ph idx="1"/>
          </p:nvPr>
        </p:nvSpPr>
        <p:spPr>
          <a:xfrm>
            <a:off x="0" y="1240892"/>
            <a:ext cx="9144000" cy="8165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Initial ANSYS analysis showed 100% error; update shows 20-30%.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98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Propulsion Test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24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0137810"/>
              </p:ext>
            </p:extLst>
          </p:nvPr>
        </p:nvGraphicFramePr>
        <p:xfrm>
          <a:off x="228600" y="1752599"/>
          <a:ext cx="8686800" cy="4310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ontent Placeholder 39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8165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Test performed with Hacker A40-12S  at various airspeeds in WT.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16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Flight Test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25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Inline image 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9" name="Picture 3" descr="C:\Users\Jean\Downloads\Waypoint Flight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4" y="1629228"/>
            <a:ext cx="6705600" cy="420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9"/>
          <p:cNvSpPr>
            <a:spLocks noGrp="1"/>
          </p:cNvSpPr>
          <p:nvPr>
            <p:ph idx="1"/>
          </p:nvPr>
        </p:nvSpPr>
        <p:spPr>
          <a:xfrm>
            <a:off x="0" y="1020762"/>
            <a:ext cx="9144000" cy="5117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Flight data of foam prototype flying waypoints at </a:t>
            </a:r>
            <a:r>
              <a:rPr lang="en-US" sz="2400" dirty="0" smtClean="0"/>
              <a:t>GT </a:t>
            </a:r>
            <a:r>
              <a:rPr lang="en-US" sz="2400" dirty="0" smtClean="0"/>
              <a:t>AMA field.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06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Launcher Test</a:t>
            </a:r>
            <a:endParaRPr lang="en-US" dirty="0"/>
          </a:p>
        </p:txBody>
      </p:sp>
      <p:pic>
        <p:nvPicPr>
          <p:cNvPr id="8" name="img_1934.avi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68.0256" end="10213.19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1747905"/>
            <a:ext cx="7370763" cy="4152153"/>
          </a:xfrm>
        </p:spPr>
      </p:pic>
      <p:sp>
        <p:nvSpPr>
          <p:cNvPr id="9" name="Rectangle 8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11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26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39"/>
          <p:cNvSpPr txBox="1">
            <a:spLocks/>
          </p:cNvSpPr>
          <p:nvPr/>
        </p:nvSpPr>
        <p:spPr>
          <a:xfrm>
            <a:off x="0" y="1143000"/>
            <a:ext cx="9144000" cy="816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dirty="0" smtClean="0"/>
              <a:t>Successful launch of test prototype with catapult launcher.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628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27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6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3D Printing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Not Just for Prototyping Anymore!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0" y="6076200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8"/>
            <a:ext cx="1600200" cy="795052"/>
          </a:xfrm>
          <a:prstGeom prst="rect">
            <a:avLst/>
          </a:prstGeom>
        </p:spPr>
      </p:pic>
      <p:sp>
        <p:nvSpPr>
          <p:cNvPr id="7" name="Slide Number Placeholder 30"/>
          <p:cNvSpPr txBox="1">
            <a:spLocks/>
          </p:cNvSpPr>
          <p:nvPr/>
        </p:nvSpPr>
        <p:spPr>
          <a:xfrm>
            <a:off x="6553200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28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94407" y="2286000"/>
            <a:ext cx="7587593" cy="3663949"/>
            <a:chOff x="228600" y="1981200"/>
            <a:chExt cx="8534399" cy="4121149"/>
          </a:xfrm>
        </p:grpSpPr>
        <p:pic>
          <p:nvPicPr>
            <p:cNvPr id="38" name="Picture 2" descr="Fortus 900mc large 3D production syste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9" t="24066" r="49016" b="43325"/>
            <a:stretch/>
          </p:blipFill>
          <p:spPr bwMode="auto">
            <a:xfrm>
              <a:off x="3622735" y="1981200"/>
              <a:ext cx="5140263" cy="360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228600" y="1981200"/>
              <a:ext cx="8534399" cy="4121149"/>
              <a:chOff x="228600" y="1981200"/>
              <a:chExt cx="8534399" cy="412114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228600" y="1981200"/>
                <a:ext cx="8534399" cy="4121149"/>
                <a:chOff x="152400" y="2514600"/>
                <a:chExt cx="8534399" cy="4121149"/>
              </a:xfrm>
            </p:grpSpPr>
            <p:pic>
              <p:nvPicPr>
                <p:cNvPr id="31" name="Picture 2" descr="Fortus 900mc large 3D production syste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400" y="4197349"/>
                  <a:ext cx="3210558" cy="2438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Rectangle 31"/>
                <p:cNvSpPr/>
                <p:nvPr/>
              </p:nvSpPr>
              <p:spPr>
                <a:xfrm>
                  <a:off x="1066800" y="4800600"/>
                  <a:ext cx="690879" cy="762000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1066800" y="2514600"/>
                  <a:ext cx="2479736" cy="2286001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066800" y="5562600"/>
                  <a:ext cx="2479736" cy="544659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/>
                <p:cNvSpPr/>
                <p:nvPr/>
              </p:nvSpPr>
              <p:spPr>
                <a:xfrm>
                  <a:off x="3546536" y="2530741"/>
                  <a:ext cx="5140263" cy="3592659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4128052" y="2514600"/>
                <a:ext cx="4393096" cy="2499576"/>
                <a:chOff x="4012096" y="2667000"/>
                <a:chExt cx="4724400" cy="2451407"/>
              </a:xfrm>
            </p:grpSpPr>
            <p:sp>
              <p:nvSpPr>
                <p:cNvPr id="8" name="Freeform 7"/>
                <p:cNvSpPr/>
                <p:nvPr/>
              </p:nvSpPr>
              <p:spPr>
                <a:xfrm>
                  <a:off x="4412974" y="4200939"/>
                  <a:ext cx="1179443" cy="821635"/>
                </a:xfrm>
                <a:custGeom>
                  <a:avLst/>
                  <a:gdLst>
                    <a:gd name="connsiteX0" fmla="*/ 1179443 w 1179443"/>
                    <a:gd name="connsiteY0" fmla="*/ 13252 h 821635"/>
                    <a:gd name="connsiteX1" fmla="*/ 1060174 w 1179443"/>
                    <a:gd name="connsiteY1" fmla="*/ 39757 h 821635"/>
                    <a:gd name="connsiteX2" fmla="*/ 1033669 w 1179443"/>
                    <a:gd name="connsiteY2" fmla="*/ 66261 h 821635"/>
                    <a:gd name="connsiteX3" fmla="*/ 940904 w 1179443"/>
                    <a:gd name="connsiteY3" fmla="*/ 92765 h 821635"/>
                    <a:gd name="connsiteX4" fmla="*/ 874643 w 1179443"/>
                    <a:gd name="connsiteY4" fmla="*/ 106018 h 821635"/>
                    <a:gd name="connsiteX5" fmla="*/ 795130 w 1179443"/>
                    <a:gd name="connsiteY5" fmla="*/ 132522 h 821635"/>
                    <a:gd name="connsiteX6" fmla="*/ 755374 w 1179443"/>
                    <a:gd name="connsiteY6" fmla="*/ 159026 h 821635"/>
                    <a:gd name="connsiteX7" fmla="*/ 728869 w 1179443"/>
                    <a:gd name="connsiteY7" fmla="*/ 185531 h 821635"/>
                    <a:gd name="connsiteX8" fmla="*/ 649356 w 1179443"/>
                    <a:gd name="connsiteY8" fmla="*/ 238539 h 821635"/>
                    <a:gd name="connsiteX9" fmla="*/ 569843 w 1179443"/>
                    <a:gd name="connsiteY9" fmla="*/ 291548 h 821635"/>
                    <a:gd name="connsiteX10" fmla="*/ 490330 w 1179443"/>
                    <a:gd name="connsiteY10" fmla="*/ 331304 h 821635"/>
                    <a:gd name="connsiteX11" fmla="*/ 410817 w 1179443"/>
                    <a:gd name="connsiteY11" fmla="*/ 357809 h 821635"/>
                    <a:gd name="connsiteX12" fmla="*/ 291548 w 1179443"/>
                    <a:gd name="connsiteY12" fmla="*/ 410818 h 821635"/>
                    <a:gd name="connsiteX13" fmla="*/ 251791 w 1179443"/>
                    <a:gd name="connsiteY13" fmla="*/ 424070 h 821635"/>
                    <a:gd name="connsiteX14" fmla="*/ 212035 w 1179443"/>
                    <a:gd name="connsiteY14" fmla="*/ 463826 h 821635"/>
                    <a:gd name="connsiteX15" fmla="*/ 132522 w 1179443"/>
                    <a:gd name="connsiteY15" fmla="*/ 490331 h 821635"/>
                    <a:gd name="connsiteX16" fmla="*/ 66261 w 1179443"/>
                    <a:gd name="connsiteY16" fmla="*/ 556591 h 821635"/>
                    <a:gd name="connsiteX17" fmla="*/ 39756 w 1179443"/>
                    <a:gd name="connsiteY17" fmla="*/ 583096 h 821635"/>
                    <a:gd name="connsiteX18" fmla="*/ 26504 w 1179443"/>
                    <a:gd name="connsiteY18" fmla="*/ 622852 h 821635"/>
                    <a:gd name="connsiteX19" fmla="*/ 0 w 1179443"/>
                    <a:gd name="connsiteY19" fmla="*/ 728870 h 821635"/>
                    <a:gd name="connsiteX20" fmla="*/ 53009 w 1179443"/>
                    <a:gd name="connsiteY20" fmla="*/ 821635 h 821635"/>
                    <a:gd name="connsiteX21" fmla="*/ 185530 w 1179443"/>
                    <a:gd name="connsiteY21" fmla="*/ 768626 h 821635"/>
                    <a:gd name="connsiteX22" fmla="*/ 238539 w 1179443"/>
                    <a:gd name="connsiteY22" fmla="*/ 755374 h 821635"/>
                    <a:gd name="connsiteX23" fmla="*/ 318052 w 1179443"/>
                    <a:gd name="connsiteY23" fmla="*/ 728870 h 821635"/>
                    <a:gd name="connsiteX24" fmla="*/ 357809 w 1179443"/>
                    <a:gd name="connsiteY24" fmla="*/ 702365 h 821635"/>
                    <a:gd name="connsiteX25" fmla="*/ 437322 w 1179443"/>
                    <a:gd name="connsiteY25" fmla="*/ 675861 h 821635"/>
                    <a:gd name="connsiteX26" fmla="*/ 477078 w 1179443"/>
                    <a:gd name="connsiteY26" fmla="*/ 649357 h 821635"/>
                    <a:gd name="connsiteX27" fmla="*/ 596348 w 1179443"/>
                    <a:gd name="connsiteY27" fmla="*/ 583096 h 821635"/>
                    <a:gd name="connsiteX28" fmla="*/ 622852 w 1179443"/>
                    <a:gd name="connsiteY28" fmla="*/ 556591 h 821635"/>
                    <a:gd name="connsiteX29" fmla="*/ 649356 w 1179443"/>
                    <a:gd name="connsiteY29" fmla="*/ 516835 h 821635"/>
                    <a:gd name="connsiteX30" fmla="*/ 689113 w 1179443"/>
                    <a:gd name="connsiteY30" fmla="*/ 490331 h 821635"/>
                    <a:gd name="connsiteX31" fmla="*/ 781878 w 1179443"/>
                    <a:gd name="connsiteY31" fmla="*/ 410818 h 821635"/>
                    <a:gd name="connsiteX32" fmla="*/ 795130 w 1179443"/>
                    <a:gd name="connsiteY32" fmla="*/ 371061 h 821635"/>
                    <a:gd name="connsiteX33" fmla="*/ 861391 w 1179443"/>
                    <a:gd name="connsiteY33" fmla="*/ 318052 h 821635"/>
                    <a:gd name="connsiteX34" fmla="*/ 887896 w 1179443"/>
                    <a:gd name="connsiteY34" fmla="*/ 291548 h 821635"/>
                    <a:gd name="connsiteX35" fmla="*/ 914400 w 1179443"/>
                    <a:gd name="connsiteY35" fmla="*/ 251791 h 821635"/>
                    <a:gd name="connsiteX36" fmla="*/ 954156 w 1179443"/>
                    <a:gd name="connsiteY36" fmla="*/ 238539 h 821635"/>
                    <a:gd name="connsiteX37" fmla="*/ 1020417 w 1179443"/>
                    <a:gd name="connsiteY37" fmla="*/ 185531 h 821635"/>
                    <a:gd name="connsiteX38" fmla="*/ 1086678 w 1179443"/>
                    <a:gd name="connsiteY38" fmla="*/ 145774 h 821635"/>
                    <a:gd name="connsiteX39" fmla="*/ 1113183 w 1179443"/>
                    <a:gd name="connsiteY39" fmla="*/ 119270 h 821635"/>
                    <a:gd name="connsiteX40" fmla="*/ 1139687 w 1179443"/>
                    <a:gd name="connsiteY40" fmla="*/ 39757 h 821635"/>
                    <a:gd name="connsiteX41" fmla="*/ 1126435 w 1179443"/>
                    <a:gd name="connsiteY41" fmla="*/ 0 h 821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179443" h="821635">
                      <a:moveTo>
                        <a:pt x="1179443" y="13252"/>
                      </a:moveTo>
                      <a:cubicBezTo>
                        <a:pt x="1163378" y="15929"/>
                        <a:pt x="1085273" y="24698"/>
                        <a:pt x="1060174" y="39757"/>
                      </a:cubicBezTo>
                      <a:cubicBezTo>
                        <a:pt x="1049460" y="46185"/>
                        <a:pt x="1044383" y="59833"/>
                        <a:pt x="1033669" y="66261"/>
                      </a:cubicBezTo>
                      <a:cubicBezTo>
                        <a:pt x="1020647" y="74074"/>
                        <a:pt x="950079" y="90726"/>
                        <a:pt x="940904" y="92765"/>
                      </a:cubicBezTo>
                      <a:cubicBezTo>
                        <a:pt x="918916" y="97651"/>
                        <a:pt x="896374" y="100091"/>
                        <a:pt x="874643" y="106018"/>
                      </a:cubicBezTo>
                      <a:cubicBezTo>
                        <a:pt x="847689" y="113369"/>
                        <a:pt x="795130" y="132522"/>
                        <a:pt x="795130" y="132522"/>
                      </a:cubicBezTo>
                      <a:cubicBezTo>
                        <a:pt x="781878" y="141357"/>
                        <a:pt x="767811" y="149077"/>
                        <a:pt x="755374" y="159026"/>
                      </a:cubicBezTo>
                      <a:cubicBezTo>
                        <a:pt x="745617" y="166831"/>
                        <a:pt x="738865" y="178034"/>
                        <a:pt x="728869" y="185531"/>
                      </a:cubicBezTo>
                      <a:cubicBezTo>
                        <a:pt x="703386" y="204643"/>
                        <a:pt x="675860" y="220869"/>
                        <a:pt x="649356" y="238539"/>
                      </a:cubicBezTo>
                      <a:lnTo>
                        <a:pt x="569843" y="291548"/>
                      </a:lnTo>
                      <a:cubicBezTo>
                        <a:pt x="424860" y="339876"/>
                        <a:pt x="644461" y="262801"/>
                        <a:pt x="490330" y="331304"/>
                      </a:cubicBezTo>
                      <a:cubicBezTo>
                        <a:pt x="464800" y="342651"/>
                        <a:pt x="410817" y="357809"/>
                        <a:pt x="410817" y="357809"/>
                      </a:cubicBezTo>
                      <a:cubicBezTo>
                        <a:pt x="347816" y="399810"/>
                        <a:pt x="386169" y="379277"/>
                        <a:pt x="291548" y="410818"/>
                      </a:cubicBezTo>
                      <a:lnTo>
                        <a:pt x="251791" y="424070"/>
                      </a:lnTo>
                      <a:cubicBezTo>
                        <a:pt x="238539" y="437322"/>
                        <a:pt x="228418" y="454724"/>
                        <a:pt x="212035" y="463826"/>
                      </a:cubicBezTo>
                      <a:cubicBezTo>
                        <a:pt x="187613" y="477394"/>
                        <a:pt x="132522" y="490331"/>
                        <a:pt x="132522" y="490331"/>
                      </a:cubicBezTo>
                      <a:lnTo>
                        <a:pt x="66261" y="556591"/>
                      </a:lnTo>
                      <a:lnTo>
                        <a:pt x="39756" y="583096"/>
                      </a:lnTo>
                      <a:cubicBezTo>
                        <a:pt x="35339" y="596348"/>
                        <a:pt x="29892" y="609300"/>
                        <a:pt x="26504" y="622852"/>
                      </a:cubicBezTo>
                      <a:lnTo>
                        <a:pt x="0" y="728870"/>
                      </a:lnTo>
                      <a:cubicBezTo>
                        <a:pt x="5345" y="755597"/>
                        <a:pt x="2310" y="821635"/>
                        <a:pt x="53009" y="821635"/>
                      </a:cubicBezTo>
                      <a:cubicBezTo>
                        <a:pt x="100700" y="821635"/>
                        <a:pt x="143287" y="784467"/>
                        <a:pt x="185530" y="768626"/>
                      </a:cubicBezTo>
                      <a:cubicBezTo>
                        <a:pt x="202584" y="762231"/>
                        <a:pt x="221094" y="760608"/>
                        <a:pt x="238539" y="755374"/>
                      </a:cubicBezTo>
                      <a:cubicBezTo>
                        <a:pt x="265299" y="747346"/>
                        <a:pt x="318052" y="728870"/>
                        <a:pt x="318052" y="728870"/>
                      </a:cubicBezTo>
                      <a:cubicBezTo>
                        <a:pt x="331304" y="720035"/>
                        <a:pt x="343254" y="708834"/>
                        <a:pt x="357809" y="702365"/>
                      </a:cubicBezTo>
                      <a:cubicBezTo>
                        <a:pt x="383339" y="691018"/>
                        <a:pt x="437322" y="675861"/>
                        <a:pt x="437322" y="675861"/>
                      </a:cubicBezTo>
                      <a:cubicBezTo>
                        <a:pt x="450574" y="667026"/>
                        <a:pt x="462833" y="656480"/>
                        <a:pt x="477078" y="649357"/>
                      </a:cubicBezTo>
                      <a:cubicBezTo>
                        <a:pt x="543730" y="616030"/>
                        <a:pt x="512792" y="666656"/>
                        <a:pt x="596348" y="583096"/>
                      </a:cubicBezTo>
                      <a:cubicBezTo>
                        <a:pt x="605183" y="574261"/>
                        <a:pt x="615047" y="566347"/>
                        <a:pt x="622852" y="556591"/>
                      </a:cubicBezTo>
                      <a:cubicBezTo>
                        <a:pt x="632801" y="544154"/>
                        <a:pt x="638094" y="528097"/>
                        <a:pt x="649356" y="516835"/>
                      </a:cubicBezTo>
                      <a:cubicBezTo>
                        <a:pt x="660618" y="505573"/>
                        <a:pt x="677020" y="500696"/>
                        <a:pt x="689113" y="490331"/>
                      </a:cubicBezTo>
                      <a:cubicBezTo>
                        <a:pt x="801592" y="393921"/>
                        <a:pt x="690604" y="471667"/>
                        <a:pt x="781878" y="410818"/>
                      </a:cubicBezTo>
                      <a:cubicBezTo>
                        <a:pt x="786295" y="397566"/>
                        <a:pt x="787943" y="383039"/>
                        <a:pt x="795130" y="371061"/>
                      </a:cubicBezTo>
                      <a:cubicBezTo>
                        <a:pt x="809896" y="346452"/>
                        <a:pt x="840560" y="334717"/>
                        <a:pt x="861391" y="318052"/>
                      </a:cubicBezTo>
                      <a:cubicBezTo>
                        <a:pt x="871147" y="310247"/>
                        <a:pt x="880091" y="301304"/>
                        <a:pt x="887896" y="291548"/>
                      </a:cubicBezTo>
                      <a:cubicBezTo>
                        <a:pt x="897846" y="279111"/>
                        <a:pt x="901963" y="261741"/>
                        <a:pt x="914400" y="251791"/>
                      </a:cubicBezTo>
                      <a:cubicBezTo>
                        <a:pt x="925308" y="243065"/>
                        <a:pt x="940904" y="242956"/>
                        <a:pt x="954156" y="238539"/>
                      </a:cubicBezTo>
                      <a:cubicBezTo>
                        <a:pt x="1006947" y="159356"/>
                        <a:pt x="949293" y="228206"/>
                        <a:pt x="1020417" y="185531"/>
                      </a:cubicBezTo>
                      <a:cubicBezTo>
                        <a:pt x="1111371" y="130958"/>
                        <a:pt x="974058" y="183314"/>
                        <a:pt x="1086678" y="145774"/>
                      </a:cubicBezTo>
                      <a:cubicBezTo>
                        <a:pt x="1095513" y="136939"/>
                        <a:pt x="1107595" y="130445"/>
                        <a:pt x="1113183" y="119270"/>
                      </a:cubicBezTo>
                      <a:cubicBezTo>
                        <a:pt x="1125677" y="94282"/>
                        <a:pt x="1139687" y="39757"/>
                        <a:pt x="1139687" y="39757"/>
                      </a:cubicBezTo>
                      <a:lnTo>
                        <a:pt x="1126435" y="0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260" b="10745"/>
                <a:stretch/>
              </p:blipFill>
              <p:spPr bwMode="auto">
                <a:xfrm>
                  <a:off x="4012096" y="2667000"/>
                  <a:ext cx="4724400" cy="2451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40" name="TextBox 39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Main sections printed at Stratasys using </a:t>
            </a:r>
            <a:r>
              <a:rPr lang="en-US" sz="2000" dirty="0" err="1" smtClean="0"/>
              <a:t>Fortus</a:t>
            </a:r>
            <a:r>
              <a:rPr lang="en-US" sz="2000" dirty="0" smtClean="0"/>
              <a:t> 900.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876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520"/>
            <a:ext cx="8229600" cy="1143000"/>
          </a:xfrm>
        </p:spPr>
        <p:txBody>
          <a:bodyPr/>
          <a:lstStyle/>
          <a:p>
            <a:r>
              <a:rPr lang="en-US" dirty="0" smtClean="0"/>
              <a:t>Fused Deposition Modeling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70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FDM uses an extruded thermoplastic filament to print parts.</a:t>
            </a:r>
            <a:endParaRPr lang="en-US" sz="2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09066" y="1501707"/>
            <a:ext cx="6701342" cy="4518093"/>
            <a:chOff x="1019539" y="1881367"/>
            <a:chExt cx="6994963" cy="471605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0" b="10745"/>
            <a:stretch/>
          </p:blipFill>
          <p:spPr bwMode="auto">
            <a:xfrm flipH="1">
              <a:off x="1019539" y="1905000"/>
              <a:ext cx="3124200" cy="162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 descr="http://www.columbia.edu/cu/wavediskengine/images/cam2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00" t="35852" r="24865" b="23805"/>
            <a:stretch/>
          </p:blipFill>
          <p:spPr bwMode="auto">
            <a:xfrm>
              <a:off x="5666493" y="1881367"/>
              <a:ext cx="1999889" cy="166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ile:FDM by Zurek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238" y="4322316"/>
              <a:ext cx="2438400" cy="184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1184503" y="3939004"/>
              <a:ext cx="3067338" cy="2469526"/>
              <a:chOff x="-62921" y="-304800"/>
              <a:chExt cx="7914861" cy="6420258"/>
            </a:xfrm>
          </p:grpSpPr>
          <p:pic>
            <p:nvPicPr>
              <p:cNvPr id="1029" name="Picture 5" descr="C:\Users\Jean\Documents\1 School\AAE 451\Photos\3D Printed Parts\photo1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2" t="5070" r="34492" b="-3406"/>
              <a:stretch/>
            </p:blipFill>
            <p:spPr bwMode="auto">
              <a:xfrm rot="5661647">
                <a:off x="1055628" y="-359537"/>
                <a:ext cx="5709922" cy="6743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58498" y="5429658"/>
                <a:ext cx="7593442" cy="685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-62921" y="-304800"/>
                <a:ext cx="7593442" cy="990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4255981" y="2498031"/>
                <a:ext cx="5863278" cy="685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-2181112" y="2574294"/>
                <a:ext cx="5710736" cy="685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590398" y="3549724"/>
              <a:ext cx="2257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Step 1: STL file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93790" y="6135756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Step 4: Finished part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37908" y="6125107"/>
              <a:ext cx="2257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Step 3: Printer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8371" y="3615366"/>
              <a:ext cx="2696131" cy="48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Step 2: Tool path</a:t>
              </a:r>
              <a:endParaRPr lang="en-US" sz="2400" dirty="0"/>
            </a:p>
          </p:txBody>
        </p:sp>
        <p:cxnSp>
          <p:nvCxnSpPr>
            <p:cNvPr id="9" name="Straight Arrow Connector 8"/>
            <p:cNvCxnSpPr>
              <a:endCxn id="1026" idx="1"/>
            </p:cNvCxnSpPr>
            <p:nvPr/>
          </p:nvCxnSpPr>
          <p:spPr>
            <a:xfrm>
              <a:off x="3200400" y="2715546"/>
              <a:ext cx="24660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026" idx="3"/>
              <a:endCxn id="1028" idx="3"/>
            </p:cNvCxnSpPr>
            <p:nvPr/>
          </p:nvCxnSpPr>
          <p:spPr>
            <a:xfrm>
              <a:off x="7666382" y="2715546"/>
              <a:ext cx="219256" cy="2528218"/>
            </a:xfrm>
            <a:prstGeom prst="bentConnector3">
              <a:avLst>
                <a:gd name="adj1" fmla="val 36141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28" idx="1"/>
            </p:cNvCxnSpPr>
            <p:nvPr/>
          </p:nvCxnSpPr>
          <p:spPr>
            <a:xfrm flipH="1">
              <a:off x="3847459" y="5243764"/>
              <a:ext cx="15997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0" y="6076200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8"/>
            <a:ext cx="1600200" cy="795052"/>
          </a:xfrm>
          <a:prstGeom prst="rect">
            <a:avLst/>
          </a:prstGeom>
        </p:spPr>
      </p:pic>
      <p:sp>
        <p:nvSpPr>
          <p:cNvPr id="31" name="Slide Number Placeholder 30"/>
          <p:cNvSpPr txBox="1">
            <a:spLocks/>
          </p:cNvSpPr>
          <p:nvPr/>
        </p:nvSpPr>
        <p:spPr>
          <a:xfrm>
            <a:off x="6553200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29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17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Detailed Design</a:t>
            </a:r>
          </a:p>
          <a:p>
            <a:r>
              <a:rPr lang="en-US" dirty="0" smtClean="0"/>
              <a:t>Detailed Analysis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Manufacturing</a:t>
            </a:r>
          </a:p>
          <a:p>
            <a:r>
              <a:rPr lang="en-US" dirty="0" smtClean="0"/>
              <a:t>Cost Update</a:t>
            </a:r>
          </a:p>
          <a:p>
            <a:r>
              <a:rPr lang="en-US" dirty="0" smtClean="0"/>
              <a:t>Lessons Learned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3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8" name="Picture 12" descr="C:\Users\Jean\Downloads\[Group 0]-TTC00027_Ndvi_TTC00031_Ndvi-5 imag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858522"/>
            <a:ext cx="3810000" cy="100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" t="20314" r="13981" b="56249"/>
          <a:stretch/>
        </p:blipFill>
        <p:spPr>
          <a:xfrm>
            <a:off x="4876800" y="3916044"/>
            <a:ext cx="3810000" cy="84922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Picture 2" descr="C:\Users\Jean\Documents\1 School\AAE 451\Photos\Final_Aircraf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4"/>
          <a:stretch/>
        </p:blipFill>
        <p:spPr bwMode="auto">
          <a:xfrm>
            <a:off x="4876800" y="1611086"/>
            <a:ext cx="3806371" cy="219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4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Printing Without Support Material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2954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dirty="0" smtClean="0"/>
              <a:t>Eliminating support material saves time &amp; money.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5265310"/>
            <a:ext cx="5867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47900" y="4998610"/>
            <a:ext cx="2324100" cy="2286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47900" y="4770010"/>
            <a:ext cx="2552700" cy="2286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7900" y="4528710"/>
            <a:ext cx="2781300" cy="2413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47900" y="4274710"/>
            <a:ext cx="3009900" cy="254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47900" y="4033410"/>
            <a:ext cx="3276600" cy="254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47900" y="3792110"/>
            <a:ext cx="3543300" cy="254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47900" y="3550810"/>
            <a:ext cx="3771900" cy="254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572000" y="3804810"/>
            <a:ext cx="1447800" cy="1422400"/>
            <a:chOff x="4114800" y="3416300"/>
            <a:chExt cx="1447800" cy="1422400"/>
          </a:xfrm>
        </p:grpSpPr>
        <p:sp>
          <p:nvSpPr>
            <p:cNvPr id="14" name="Rectangle 13"/>
            <p:cNvSpPr/>
            <p:nvPr/>
          </p:nvSpPr>
          <p:spPr>
            <a:xfrm>
              <a:off x="4114800" y="4610100"/>
              <a:ext cx="1447800" cy="2286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14950" y="3416300"/>
              <a:ext cx="247650" cy="2413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67300" y="3657600"/>
              <a:ext cx="495300" cy="254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00600" y="3911600"/>
              <a:ext cx="762000" cy="2413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59300" y="4152900"/>
              <a:ext cx="1003300" cy="2286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43400" y="4381500"/>
              <a:ext cx="1219200" cy="2286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4572000" y="3277760"/>
            <a:ext cx="1981200" cy="19812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72000" y="2598310"/>
            <a:ext cx="0" cy="261302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422900" y="25983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sz="2000" dirty="0" smtClean="0"/>
                  <a:t>45</a:t>
                </a:r>
                <a:r>
                  <a:rPr lang="en-US" sz="2000" dirty="0" smtClean="0">
                    <a:sym typeface="Symbol"/>
                  </a:rPr>
                  <a:t></a:t>
                </a:r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00" y="2598310"/>
                <a:ext cx="1295400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rot="18996119">
            <a:off x="2950962" y="2745055"/>
            <a:ext cx="3882357" cy="4278509"/>
          </a:xfrm>
          <a:prstGeom prst="arc">
            <a:avLst>
              <a:gd name="adj1" fmla="val 18315231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26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t>30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3D Printing?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New frontier in aerospace manufacturing</a:t>
            </a:r>
          </a:p>
          <a:p>
            <a:r>
              <a:rPr lang="en-US" dirty="0" smtClean="0"/>
              <a:t>Faster &amp; cheaper than traditional methods</a:t>
            </a:r>
          </a:p>
          <a:p>
            <a:pPr lvl="1"/>
            <a:r>
              <a:rPr lang="en-US" dirty="0" smtClean="0"/>
              <a:t>Reduced man hours </a:t>
            </a:r>
          </a:p>
          <a:p>
            <a:pPr lvl="1"/>
            <a:r>
              <a:rPr lang="en-US" dirty="0" smtClean="0"/>
              <a:t>Little skill needed for assembly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62948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8"/>
            <a:ext cx="1600200" cy="795052"/>
          </a:xfrm>
          <a:prstGeom prst="rect">
            <a:avLst/>
          </a:prstGeom>
        </p:spPr>
      </p:pic>
      <p:sp>
        <p:nvSpPr>
          <p:cNvPr id="7" name="Slide Number Placeholder 30"/>
          <p:cNvSpPr txBox="1">
            <a:spLocks/>
          </p:cNvSpPr>
          <p:nvPr/>
        </p:nvSpPr>
        <p:spPr>
          <a:xfrm>
            <a:off x="6553200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31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assets.inhabitat.com/wp-content/blogs.dir/1/files/2011/08/Southampton-University-Laser-Sintered-Aircraft-e1312308604330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786685"/>
            <a:ext cx="2900362" cy="21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future of flight? (Image: University of Southampton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866006"/>
            <a:ext cx="2705100" cy="206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92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Modeling for FDM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7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t>32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3" t="25118" r="36471" b="14553"/>
          <a:stretch/>
        </p:blipFill>
        <p:spPr bwMode="auto">
          <a:xfrm>
            <a:off x="2054522" y="2209800"/>
            <a:ext cx="5034956" cy="369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0" y="12192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All thin parts (skin, ribs) are modelled as surfaces with 0.012” clearance to account for filament thickness.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49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Solids vs. Surfaces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68400"/>
            <a:ext cx="8229600" cy="4572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Surfaces printed as single layer, solids as honeycomb.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t>33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 b="10745"/>
          <a:stretch/>
        </p:blipFill>
        <p:spPr bwMode="auto">
          <a:xfrm>
            <a:off x="588116" y="1701800"/>
            <a:ext cx="8174884" cy="424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828800" y="2019300"/>
            <a:ext cx="1997816" cy="68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Internal ribs printed with skin</a:t>
            </a: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3733800"/>
            <a:ext cx="1997816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Solid to eliminate support </a:t>
            </a:r>
            <a:r>
              <a:rPr lang="en-US" sz="2000" dirty="0" err="1" smtClean="0"/>
              <a:t>mat’l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239000" y="1701800"/>
            <a:ext cx="15240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Bulkheads at joints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887792" y="4254500"/>
            <a:ext cx="1997816" cy="68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Reinforced skin around payload</a:t>
            </a:r>
            <a:endParaRPr lang="en-US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75092" y="2895600"/>
            <a:ext cx="1997816" cy="68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Carbon fiber spar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71600" y="4419600"/>
            <a:ext cx="457200" cy="520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27708" y="2635250"/>
            <a:ext cx="1439492" cy="603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019800" y="4597400"/>
            <a:ext cx="931492" cy="889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743700" y="1866900"/>
            <a:ext cx="647700" cy="177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675558" y="3203575"/>
            <a:ext cx="2391992" cy="1301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Collaboration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34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 b="10745"/>
          <a:stretch/>
        </p:blipFill>
        <p:spPr bwMode="auto">
          <a:xfrm>
            <a:off x="588116" y="1600200"/>
            <a:ext cx="1713299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http://www.usu.edu/career/images/uploads/img/UAEE/byu1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07" y="1638301"/>
            <a:ext cx="1715693" cy="7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6/6b/Georgia_Tech_shortened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533" y="1668376"/>
            <a:ext cx="1703866" cy="7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:\Downloads\photo 2 (1).JP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t="32047" r="10577" b="13474"/>
          <a:stretch/>
        </p:blipFill>
        <p:spPr bwMode="auto">
          <a:xfrm>
            <a:off x="4724400" y="1638300"/>
            <a:ext cx="1905000" cy="9272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2" descr="C:\Users\Jean\Documents\1 School\AAE 451\Photos\Final_Aircraf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66917"/>
            <a:ext cx="2945107" cy="179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math.purdue.edu/~jeb/logo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051" y="4526087"/>
            <a:ext cx="2219324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8116" y="2565571"/>
            <a:ext cx="337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BYU: CAD Modeling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931515" y="2565571"/>
            <a:ext cx="337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GT: Catapult build &amp; test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923623" y="5399645"/>
            <a:ext cx="337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PU: Final </a:t>
            </a:r>
            <a:r>
              <a:rPr lang="en-US" sz="2400" dirty="0"/>
              <a:t>a</a:t>
            </a:r>
            <a:r>
              <a:rPr lang="en-US" sz="2400" dirty="0" smtClean="0"/>
              <a:t>ssembly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 &amp; Jigs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609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Very few jigs required...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35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Jean\Documents\1 School\AAE 451\Photos\Assembly April 11\IMG_186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6" b="15344"/>
          <a:stretch/>
        </p:blipFill>
        <p:spPr bwMode="auto">
          <a:xfrm>
            <a:off x="381000" y="1981200"/>
            <a:ext cx="8343900" cy="35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6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23456" y="1447800"/>
            <a:ext cx="6139544" cy="4343400"/>
            <a:chOff x="1480456" y="1447800"/>
            <a:chExt cx="6139544" cy="43434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4" t="13694" r="21348" b="2623"/>
            <a:stretch/>
          </p:blipFill>
          <p:spPr bwMode="auto">
            <a:xfrm rot="21342168">
              <a:off x="1480456" y="1447800"/>
              <a:ext cx="5515429" cy="433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553200" y="4419600"/>
              <a:ext cx="10668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4648200" cy="1523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Final assembly required some sanding &amp; drilling but was relatively simple.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36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4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Bill of Materials (1 of 2)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37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4357"/>
              </p:ext>
            </p:extLst>
          </p:nvPr>
        </p:nvGraphicFramePr>
        <p:xfrm>
          <a:off x="647700" y="1066800"/>
          <a:ext cx="7848600" cy="48768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5666"/>
                <a:gridCol w="1861754"/>
                <a:gridCol w="973829"/>
                <a:gridCol w="3837351"/>
              </a:tblGrid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 dirty="0">
                          <a:effectLst/>
                        </a:rPr>
                        <a:t>Section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Component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>
                          <a:effectLst/>
                        </a:rPr>
                        <a:t>Qty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 dirty="0">
                          <a:effectLst/>
                        </a:rPr>
                        <a:t>Details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 dirty="0">
                          <a:effectLst/>
                        </a:rPr>
                        <a:t>Structures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L Body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3D Printed Part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R Body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3D Printed Part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L Wing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3D Printed Part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R Wing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3D Printed Part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L Winglet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3D Printed Part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R Winglet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3D Printed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L Elevon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3D Printed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R Elevon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3D Printed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Motor Cover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3D Printed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Wing CF Spar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0.5” x 32.5"pultruded CF tube spar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Body CF Spar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0.5" x6" wrapped CF tube spar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Integration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Elevon hinge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Point hinge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Joining plate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Aluminum rectangular block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Joining screws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Machine screws &amp; washers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Elevon set screws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Small wood screws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Torsion pins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u="none" strike="noStrike">
                          <a:effectLst/>
                        </a:rPr>
                        <a:t>1/8" x 1" aluminum rod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Payload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NDVI imager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Tetracam ADC Lite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Camera battery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Zippy 2200 mAh 3S1 25C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Video transmitter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>
                          <a:effectLst/>
                        </a:rPr>
                        <a:t>ReadyMadeRC 400mW 1300MHz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222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Payload Module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Plywood &amp; acrylic shelf unit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32" marR="7232" marT="72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3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Bill of Materials (2 of 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440422"/>
              </p:ext>
            </p:extLst>
          </p:nvPr>
        </p:nvGraphicFramePr>
        <p:xfrm>
          <a:off x="457200" y="1255713"/>
          <a:ext cx="8229599" cy="4346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5782"/>
                <a:gridCol w="1799085"/>
                <a:gridCol w="1021102"/>
                <a:gridCol w="4023630"/>
              </a:tblGrid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Section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>
                          <a:effectLst/>
                        </a:rPr>
                        <a:t>Component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u="none" strike="noStrike">
                          <a:effectLst/>
                        </a:rPr>
                        <a:t>Qty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Details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Propulsion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Motor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AXI 4130/16 electric motor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 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Motor Mount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Cross mount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 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Mounting Screws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Screws &amp; washers supplied with motor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 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Mounting Nuts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 dirty="0">
                          <a:effectLst/>
                        </a:rPr>
                        <a:t>Locking nuts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 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Propeller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16x8" composite propeller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 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Battery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Zippy 5000mAh 6S 45C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 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Speed Controller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Castle phoenix edge lite HV 60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 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Battery Eliminator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Castle CC BEC 6S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Avionics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Autopilot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APM 2.5 Ardupilot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b="1" u="none" strike="noStrike" dirty="0">
                          <a:effectLst/>
                        </a:rPr>
                        <a:t> 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F-F Cables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12 cm avionics wiring cables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 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M-F Cables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30 cm servo cables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 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Receiver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Spektrum AR8000 8-channel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 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Elevon Servo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Hitec HS-465 MG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 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GPS &amp; Compass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3DR uBlox GPS w/ compass kit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168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 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>
                          <a:effectLst/>
                        </a:rPr>
                        <a:t>Radio set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700" u="none" strike="noStrike" dirty="0">
                          <a:effectLst/>
                        </a:rPr>
                        <a:t>3DR radio 915 MHz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17" marR="9117" marT="911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7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38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Repairability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39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9906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00" dirty="0" smtClean="0"/>
              <a:t>Individual components cannot be repaired, but replacement is fast &amp; easy. In the future, users can print their own at home.</a:t>
            </a:r>
            <a:endParaRPr lang="en-US" sz="2800" dirty="0"/>
          </a:p>
        </p:txBody>
      </p:sp>
      <p:pic>
        <p:nvPicPr>
          <p:cNvPr id="8" name="Picture 2" descr="Priced at $1,299, the Cube is 3D Systems' first fully assembled 3D printer aimed at the home market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0"/>
          <a:stretch/>
        </p:blipFill>
        <p:spPr bwMode="auto">
          <a:xfrm>
            <a:off x="2286000" y="2018102"/>
            <a:ext cx="4495800" cy="384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3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Boeing AerosPACE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60959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800" dirty="0" smtClean="0"/>
              <a:t>Multi-university collaboration to produce UAS for agricultural imaging.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13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4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 b="10745"/>
          <a:stretch/>
        </p:blipFill>
        <p:spPr bwMode="auto">
          <a:xfrm>
            <a:off x="4800600" y="1893823"/>
            <a:ext cx="1689108" cy="87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 preferRelativeResize="0"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1" t="32398" r="1" b="24405"/>
          <a:stretch/>
        </p:blipFill>
        <p:spPr>
          <a:xfrm>
            <a:off x="2860338" y="1885487"/>
            <a:ext cx="1940262" cy="933913"/>
          </a:xfrm>
          <a:prstGeom prst="rect">
            <a:avLst/>
          </a:prstGeom>
        </p:spPr>
      </p:pic>
      <p:pic>
        <p:nvPicPr>
          <p:cNvPr id="15" name="Picture 14" descr="T:\Downloads\photo 2 (1)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t="32047" r="10577" b="13474"/>
          <a:stretch/>
        </p:blipFill>
        <p:spPr bwMode="auto">
          <a:xfrm>
            <a:off x="7086600" y="4310742"/>
            <a:ext cx="1679169" cy="7979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5" t="82055" r="11076" b="7362"/>
          <a:stretch/>
        </p:blipFill>
        <p:spPr bwMode="auto">
          <a:xfrm>
            <a:off x="6593447" y="3475741"/>
            <a:ext cx="2172321" cy="56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t="15367" r="2110" b="10059"/>
          <a:stretch/>
        </p:blipFill>
        <p:spPr bwMode="auto">
          <a:xfrm>
            <a:off x="2098669" y="5201866"/>
            <a:ext cx="1330331" cy="76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C:\Users\Jean\Downloads\streamline 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16" y="3357124"/>
            <a:ext cx="878144" cy="93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 descr="http://shop.steadidrone.eu/wp-content/uploads/2013/12/adcLite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" t="7228" r="9861" b="5584"/>
          <a:stretch/>
        </p:blipFill>
        <p:spPr bwMode="auto">
          <a:xfrm>
            <a:off x="735376" y="5201866"/>
            <a:ext cx="1097596" cy="80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Klikněto pro zavření okna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6"/>
          <a:stretch/>
        </p:blipFill>
        <p:spPr bwMode="auto">
          <a:xfrm>
            <a:off x="788798" y="3438741"/>
            <a:ext cx="1120180" cy="7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Jean\Downloads\Waypoint Flight (1)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r="7576" b="39103"/>
          <a:stretch/>
        </p:blipFill>
        <p:spPr bwMode="auto">
          <a:xfrm>
            <a:off x="788798" y="4366094"/>
            <a:ext cx="1447800" cy="6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2514600" y="3016266"/>
            <a:ext cx="4433507" cy="2851134"/>
            <a:chOff x="2514600" y="2846058"/>
            <a:chExt cx="4433507" cy="2851134"/>
          </a:xfrm>
        </p:grpSpPr>
        <p:pic>
          <p:nvPicPr>
            <p:cNvPr id="4" name="Picture 4" descr="http://www.math.purdue.edu/~jeb/logo.jp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4270740"/>
              <a:ext cx="1872646" cy="624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http://cf.juggle-images.com/matte/white/280x280/brigham-young-cougars-script-logo-4-primary.jp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67" b="23084"/>
            <a:stretch/>
          </p:blipFill>
          <p:spPr bwMode="auto">
            <a:xfrm>
              <a:off x="3880756" y="2846058"/>
              <a:ext cx="1847247" cy="992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://dilab.gatech.edu/ccc/wp-content/uploads/2011/07/GeorgiaTech_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4003937"/>
              <a:ext cx="1614107" cy="1027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Arc 33"/>
            <p:cNvSpPr/>
            <p:nvPr/>
          </p:nvSpPr>
          <p:spPr>
            <a:xfrm>
              <a:off x="3403574" y="2899138"/>
              <a:ext cx="2694713" cy="2694713"/>
            </a:xfrm>
            <a:prstGeom prst="arc">
              <a:avLst>
                <a:gd name="adj1" fmla="val 19697747"/>
                <a:gd name="adj2" fmla="val 0"/>
              </a:avLst>
            </a:prstGeom>
            <a:ln w="57150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 rot="7870890">
              <a:off x="3457024" y="2992264"/>
              <a:ext cx="2694713" cy="2694713"/>
            </a:xfrm>
            <a:prstGeom prst="arc">
              <a:avLst>
                <a:gd name="adj1" fmla="val 15501408"/>
                <a:gd name="adj2" fmla="val 1232302"/>
              </a:avLst>
            </a:prstGeom>
            <a:ln w="57150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 rot="15773363">
              <a:off x="3457024" y="3002479"/>
              <a:ext cx="2694713" cy="2694713"/>
            </a:xfrm>
            <a:prstGeom prst="arc">
              <a:avLst>
                <a:gd name="adj1" fmla="val 16867966"/>
                <a:gd name="adj2" fmla="val 18860175"/>
              </a:avLst>
            </a:prstGeom>
            <a:ln w="57150"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97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Update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40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794285"/>
              </p:ext>
            </p:extLst>
          </p:nvPr>
        </p:nvGraphicFramePr>
        <p:xfrm>
          <a:off x="1952172" y="1342572"/>
          <a:ext cx="5562600" cy="4495800"/>
        </p:xfrm>
        <a:graphic>
          <a:graphicData uri="http://schemas.openxmlformats.org/drawingml/2006/table">
            <a:tbl>
              <a:tblPr/>
              <a:tblGrid>
                <a:gridCol w="2884714"/>
                <a:gridCol w="2677886"/>
              </a:tblGrid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Payload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$4,500.00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Propulsion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$350.00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Avionics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$750.00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Battery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$130.00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Structure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$300.00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$170.00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Launch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$800.00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$7,000.00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85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4191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Face-to-face kickoff meeting would be helpful</a:t>
            </a:r>
          </a:p>
          <a:p>
            <a:r>
              <a:rPr lang="en-US" sz="2800" dirty="0" smtClean="0"/>
              <a:t>Define individual responsibilities early</a:t>
            </a:r>
          </a:p>
          <a:p>
            <a:r>
              <a:rPr lang="en-US" sz="2800" dirty="0" smtClean="0"/>
              <a:t>Accountability improves productivity</a:t>
            </a:r>
          </a:p>
          <a:p>
            <a:r>
              <a:rPr lang="en-US" sz="2800" dirty="0" smtClean="0"/>
              <a:t>Agendas improve meeting effectiveness</a:t>
            </a:r>
          </a:p>
          <a:p>
            <a:r>
              <a:rPr lang="en-US" sz="2800" dirty="0" smtClean="0"/>
              <a:t>Schedule lectures &amp; labs so all students can attend</a:t>
            </a:r>
          </a:p>
          <a:p>
            <a:r>
              <a:rPr lang="en-US" sz="2800" dirty="0" smtClean="0"/>
              <a:t>Some p</a:t>
            </a:r>
            <a:r>
              <a:rPr lang="en-US" sz="2800" dirty="0" smtClean="0"/>
              <a:t>rivate </a:t>
            </a:r>
            <a:r>
              <a:rPr lang="en-US" sz="2800" dirty="0" smtClean="0"/>
              <a:t>team meetings </a:t>
            </a:r>
            <a:r>
              <a:rPr lang="en-US" sz="2800" dirty="0" smtClean="0"/>
              <a:t>might lead </a:t>
            </a:r>
            <a:r>
              <a:rPr lang="en-US" sz="2800" dirty="0" smtClean="0"/>
              <a:t>to better cohesion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41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79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/>
          <a:lstStyle/>
          <a:p>
            <a:r>
              <a:rPr lang="en-US" sz="2800" dirty="0"/>
              <a:t>Used Google Hangouts but prefer </a:t>
            </a:r>
            <a:r>
              <a:rPr lang="en-US" sz="2800" dirty="0" err="1"/>
              <a:t>Webex</a:t>
            </a:r>
            <a:endParaRPr lang="en-US" sz="2800" dirty="0"/>
          </a:p>
          <a:p>
            <a:r>
              <a:rPr lang="en-US" sz="2800" dirty="0"/>
              <a:t>Google Drive was most effective for file </a:t>
            </a:r>
            <a:r>
              <a:rPr lang="en-US" sz="2800" dirty="0" smtClean="0"/>
              <a:t>sharing</a:t>
            </a:r>
          </a:p>
          <a:p>
            <a:r>
              <a:rPr lang="en-US" sz="2800" dirty="0"/>
              <a:t>File organization &amp; searching could improve </a:t>
            </a:r>
            <a:r>
              <a:rPr lang="en-US" sz="2800" dirty="0" err="1"/>
              <a:t>CorpU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42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http://chromebookparadise.files.wordpress.com/2013/05/hangouts-logo.png?w=584&amp;h=5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http://upload.wikimedia.org/wikipedia/commons/7/75/Google_Drive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http://upload.wikimedia.org/wikipedia/commons/7/75/Google_Drive_Log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1" r="63968" b="29879"/>
          <a:stretch/>
        </p:blipFill>
        <p:spPr bwMode="auto">
          <a:xfrm>
            <a:off x="3352800" y="3581400"/>
            <a:ext cx="2514600" cy="216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 descr="https://s3.amazonaws.com/d2l_store/3c5c55bae399979d067e1e416a9e0c418e952f05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5" t="8166" r="17781" b="22971"/>
          <a:stretch/>
        </p:blipFill>
        <p:spPr bwMode="auto">
          <a:xfrm>
            <a:off x="6324600" y="3513136"/>
            <a:ext cx="2075639" cy="220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2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Designed &amp; built UAS to satisfy agricultural mission</a:t>
            </a:r>
          </a:p>
          <a:p>
            <a:pPr lvl="1"/>
            <a:r>
              <a:rPr lang="en-US" dirty="0" err="1" smtClean="0"/>
              <a:t>Ansys</a:t>
            </a:r>
            <a:r>
              <a:rPr lang="en-US" dirty="0" smtClean="0"/>
              <a:t>, Star CCM+, </a:t>
            </a:r>
            <a:r>
              <a:rPr lang="en-US" dirty="0" err="1" smtClean="0"/>
              <a:t>Catia</a:t>
            </a:r>
            <a:r>
              <a:rPr lang="en-US" dirty="0" smtClean="0"/>
              <a:t>, component testing</a:t>
            </a:r>
          </a:p>
          <a:p>
            <a:r>
              <a:rPr lang="en-US" dirty="0" smtClean="0"/>
              <a:t>Gained exposure to FDM</a:t>
            </a:r>
          </a:p>
          <a:p>
            <a:r>
              <a:rPr lang="en-US" dirty="0" smtClean="0"/>
              <a:t>Experienced long-distance collaboration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t>43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John Sullivan</a:t>
            </a:r>
          </a:p>
          <a:p>
            <a:r>
              <a:rPr lang="en-US" dirty="0" smtClean="0"/>
              <a:t>Eli Cohen</a:t>
            </a:r>
          </a:p>
          <a:p>
            <a:r>
              <a:rPr lang="en-US" dirty="0" smtClean="0"/>
              <a:t>James Berlin (Stratasys)</a:t>
            </a:r>
          </a:p>
          <a:p>
            <a:r>
              <a:rPr lang="en-US" dirty="0" smtClean="0"/>
              <a:t>The Boeing Company</a:t>
            </a:r>
          </a:p>
          <a:p>
            <a:pPr lvl="1"/>
            <a:r>
              <a:rPr lang="en-US" dirty="0" smtClean="0"/>
              <a:t>Howard Horne</a:t>
            </a:r>
          </a:p>
          <a:p>
            <a:pPr lvl="1"/>
            <a:r>
              <a:rPr lang="en-US" dirty="0" smtClean="0"/>
              <a:t>Adam </a:t>
            </a:r>
            <a:r>
              <a:rPr lang="en-US" dirty="0" err="1" smtClean="0"/>
              <a:t>Hadnott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t>44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9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6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t>45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Jean\AppData\Local\Microsoft\Windows\Temporary Internet Files\Content.IE5\8L791XR4\MC900391752[1].wm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52600"/>
            <a:ext cx="328486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2" b="3742"/>
          <a:stretch/>
        </p:blipFill>
        <p:spPr bwMode="auto">
          <a:xfrm>
            <a:off x="1141242" y="650212"/>
            <a:ext cx="7545558" cy="54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62948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8"/>
            <a:ext cx="1600200" cy="795052"/>
          </a:xfrm>
          <a:prstGeom prst="rect">
            <a:avLst/>
          </a:prstGeom>
        </p:spPr>
      </p:pic>
      <p:sp>
        <p:nvSpPr>
          <p:cNvPr id="7" name="Slide Number Placeholder 30"/>
          <p:cNvSpPr txBox="1">
            <a:spLocks/>
          </p:cNvSpPr>
          <p:nvPr/>
        </p:nvSpPr>
        <p:spPr>
          <a:xfrm>
            <a:off x="6553200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5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4300" y="4369904"/>
            <a:ext cx="25527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err="1" smtClean="0"/>
              <a:t>Tetracam</a:t>
            </a:r>
            <a:r>
              <a:rPr lang="en-US" sz="2000" dirty="0" smtClean="0"/>
              <a:t> for agricultural imaging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671921" y="5053564"/>
            <a:ext cx="833279" cy="6369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5710846" y="4135989"/>
            <a:ext cx="2751508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3D printed skin &amp; internal structure</a:t>
            </a:r>
            <a:endParaRPr lang="en-US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84309" y="3218414"/>
            <a:ext cx="1913308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Winglets for yaw stability</a:t>
            </a:r>
            <a:endParaRPr lang="en-US" sz="20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677992" y="1499417"/>
            <a:ext cx="2065708" cy="579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Elevon control surfaces</a:t>
            </a:r>
            <a:endParaRPr lang="en-US" sz="2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9892" y="5440155"/>
            <a:ext cx="2065708" cy="579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Avionics bay</a:t>
            </a: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46408" y="3427965"/>
            <a:ext cx="2065708" cy="579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Battery compartment</a:t>
            </a:r>
            <a:endParaRPr lang="en-US" sz="20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868492" y="5363955"/>
            <a:ext cx="2065708" cy="579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AXI 4130/16 electric </a:t>
            </a:r>
            <a:r>
              <a:rPr lang="en-US" sz="2000" dirty="0" smtClean="0"/>
              <a:t>motor</a:t>
            </a:r>
            <a:endParaRPr 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8" t="34329" r="38532" b="25602"/>
          <a:stretch/>
        </p:blipFill>
        <p:spPr bwMode="auto">
          <a:xfrm>
            <a:off x="304800" y="1183112"/>
            <a:ext cx="2374626" cy="18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2771272" y="1789240"/>
            <a:ext cx="1800728" cy="579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Catapult launcher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752600" y="1905000"/>
            <a:ext cx="1335960" cy="1199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114800" y="5597042"/>
            <a:ext cx="914400" cy="934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2"/>
          </p:cNvCxnSpPr>
          <p:nvPr/>
        </p:nvCxnSpPr>
        <p:spPr>
          <a:xfrm>
            <a:off x="5710846" y="2079062"/>
            <a:ext cx="308954" cy="79652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105400" y="4007610"/>
            <a:ext cx="914400" cy="4674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237891" y="4339190"/>
            <a:ext cx="962509" cy="2716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752600" y="3657045"/>
            <a:ext cx="1295400" cy="1529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0"/>
          </p:cNvCxnSpPr>
          <p:nvPr/>
        </p:nvCxnSpPr>
        <p:spPr>
          <a:xfrm flipH="1" flipV="1">
            <a:off x="8001000" y="2209800"/>
            <a:ext cx="139963" cy="10086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660"/>
            <a:ext cx="8229600" cy="1143000"/>
          </a:xfrm>
        </p:spPr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2372" y="1182756"/>
            <a:ext cx="5115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Planform Area: 	</a:t>
            </a:r>
            <a:r>
              <a:rPr lang="en-US" sz="2000" dirty="0" smtClean="0"/>
              <a:t>7.83 ft</a:t>
            </a:r>
            <a:r>
              <a:rPr lang="en-US" sz="2000" baseline="30000" dirty="0" smtClean="0"/>
              <a:t>2</a:t>
            </a:r>
          </a:p>
          <a:p>
            <a:r>
              <a:rPr lang="en-US" sz="2000" b="1" dirty="0"/>
              <a:t>Aspect Ratio: 	</a:t>
            </a:r>
            <a:r>
              <a:rPr lang="en-US" sz="2000" dirty="0"/>
              <a:t>7.1</a:t>
            </a:r>
          </a:p>
          <a:p>
            <a:r>
              <a:rPr lang="en-US" sz="2000" b="1" dirty="0" smtClean="0"/>
              <a:t>Gross Weight: 	</a:t>
            </a:r>
            <a:r>
              <a:rPr lang="en-US" sz="2000" dirty="0" smtClean="0"/>
              <a:t>11.7 </a:t>
            </a:r>
            <a:r>
              <a:rPr lang="en-US" sz="2000" dirty="0" err="1" smtClean="0"/>
              <a:t>lb</a:t>
            </a:r>
            <a:endParaRPr lang="en-US" sz="2000" dirty="0" smtClean="0"/>
          </a:p>
          <a:p>
            <a:r>
              <a:rPr lang="en-US" sz="2000" b="1" dirty="0" err="1" smtClean="0"/>
              <a:t>Powerplant</a:t>
            </a:r>
            <a:r>
              <a:rPr lang="en-US" sz="2000" b="1" dirty="0" smtClean="0"/>
              <a:t>: 	</a:t>
            </a:r>
            <a:r>
              <a:rPr lang="en-US" sz="2000" dirty="0" smtClean="0"/>
              <a:t>AXI 4130/16 w/16x8” prop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14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6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12304" y="2577548"/>
            <a:ext cx="7704991" cy="3446566"/>
            <a:chOff x="466300" y="1752996"/>
            <a:chExt cx="7624152" cy="341040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" t="13384" r="51434" b="29359"/>
            <a:stretch/>
          </p:blipFill>
          <p:spPr bwMode="auto">
            <a:xfrm>
              <a:off x="472926" y="1752996"/>
              <a:ext cx="4148350" cy="2742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" t="82676" r="44684" b="3526"/>
            <a:stretch/>
          </p:blipFill>
          <p:spPr bwMode="auto">
            <a:xfrm>
              <a:off x="466300" y="4399722"/>
              <a:ext cx="4755058" cy="6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30" t="75621" r="5282" b="3526"/>
            <a:stretch/>
          </p:blipFill>
          <p:spPr bwMode="auto">
            <a:xfrm>
              <a:off x="5254486" y="4164496"/>
              <a:ext cx="2713383" cy="998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08" t="13384" r="5282" b="45542"/>
            <a:stretch/>
          </p:blipFill>
          <p:spPr bwMode="auto">
            <a:xfrm>
              <a:off x="5105400" y="1905000"/>
              <a:ext cx="2985052" cy="1967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90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Overview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7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t>7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39"/>
          <p:cNvSpPr>
            <a:spLocks noGrp="1"/>
          </p:cNvSpPr>
          <p:nvPr>
            <p:ph idx="1"/>
          </p:nvPr>
        </p:nvSpPr>
        <p:spPr>
          <a:xfrm>
            <a:off x="0" y="1240892"/>
            <a:ext cx="9144000" cy="8165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300" b="1" dirty="0" smtClean="0"/>
              <a:t>Goal: </a:t>
            </a:r>
            <a:r>
              <a:rPr lang="en-US" sz="2300" dirty="0" smtClean="0"/>
              <a:t>Provide aerial imaging capability for agricultural applications.</a:t>
            </a:r>
            <a:endParaRPr lang="en-US" sz="23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09600" y="1828800"/>
            <a:ext cx="7892604" cy="4145434"/>
            <a:chOff x="81280" y="1459739"/>
            <a:chExt cx="9011264" cy="4732988"/>
          </a:xfrm>
        </p:grpSpPr>
        <p:grpSp>
          <p:nvGrpSpPr>
            <p:cNvPr id="12" name="Group 11"/>
            <p:cNvGrpSpPr/>
            <p:nvPr/>
          </p:nvGrpSpPr>
          <p:grpSpPr>
            <a:xfrm>
              <a:off x="2068485" y="1459739"/>
              <a:ext cx="5120640" cy="4732988"/>
              <a:chOff x="2068485" y="1459739"/>
              <a:chExt cx="5120640" cy="4732988"/>
            </a:xfrm>
          </p:grpSpPr>
          <p:sp>
            <p:nvSpPr>
              <p:cNvPr id="23" name="Shape 49"/>
              <p:cNvSpPr/>
              <p:nvPr/>
            </p:nvSpPr>
            <p:spPr>
              <a:xfrm>
                <a:off x="2068485" y="1459739"/>
                <a:ext cx="5120640" cy="4732988"/>
              </a:xfrm>
              <a:prstGeom prst="rect">
                <a:avLst/>
              </a:prstGeom>
              <a:blipFill>
                <a:blip r:embed="rId4"/>
                <a:srcRect/>
                <a:stretch>
                  <a:fillRect l="-4088" t="-29882" r="-32476" b="-7842"/>
                </a:stretch>
              </a:blipFill>
              <a:ln>
                <a:noFill/>
              </a:ln>
            </p:spPr>
          </p:sp>
          <p:sp>
            <p:nvSpPr>
              <p:cNvPr id="24" name="Shape 50"/>
              <p:cNvSpPr/>
              <p:nvPr/>
            </p:nvSpPr>
            <p:spPr>
              <a:xfrm>
                <a:off x="6187028" y="2170900"/>
                <a:ext cx="442291" cy="442291"/>
              </a:xfrm>
              <a:prstGeom prst="ellipse">
                <a:avLst/>
              </a:prstGeom>
              <a:solidFill>
                <a:srgbClr val="FF0000"/>
              </a:solidFill>
              <a:ln w="19050" cap="flat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cxnSp>
            <p:nvCxnSpPr>
              <p:cNvPr id="25" name="Shape 51"/>
              <p:cNvCxnSpPr>
                <a:stCxn id="24" idx="2"/>
              </p:cNvCxnSpPr>
              <p:nvPr/>
            </p:nvCxnSpPr>
            <p:spPr>
              <a:xfrm flipH="1">
                <a:off x="2316482" y="2392046"/>
                <a:ext cx="3870546" cy="758479"/>
              </a:xfrm>
              <a:prstGeom prst="straightConnector1">
                <a:avLst/>
              </a:prstGeom>
              <a:noFill/>
              <a:ln w="28575" cap="flat">
                <a:solidFill>
                  <a:srgbClr val="FFFF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6" name="Shape 52"/>
              <p:cNvSpPr/>
              <p:nvPr/>
            </p:nvSpPr>
            <p:spPr>
              <a:xfrm>
                <a:off x="2316482" y="3133900"/>
                <a:ext cx="3140662" cy="2751608"/>
              </a:xfrm>
              <a:custGeom>
                <a:avLst/>
                <a:gdLst/>
                <a:ahLst/>
                <a:cxnLst/>
                <a:rect l="0" t="0" r="0" b="0"/>
                <a:pathLst>
                  <a:path w="130957" h="115793" extrusionOk="0">
                    <a:moveTo>
                      <a:pt x="0" y="1379"/>
                    </a:moveTo>
                    <a:lnTo>
                      <a:pt x="689" y="114415"/>
                    </a:lnTo>
                    <a:lnTo>
                      <a:pt x="15853" y="115104"/>
                    </a:lnTo>
                    <a:lnTo>
                      <a:pt x="16542" y="689"/>
                    </a:lnTo>
                    <a:lnTo>
                      <a:pt x="35152" y="689"/>
                    </a:lnTo>
                    <a:lnTo>
                      <a:pt x="32395" y="115793"/>
                    </a:lnTo>
                    <a:lnTo>
                      <a:pt x="48247" y="115793"/>
                    </a:lnTo>
                    <a:lnTo>
                      <a:pt x="51004" y="689"/>
                    </a:lnTo>
                    <a:lnTo>
                      <a:pt x="64789" y="689"/>
                    </a:lnTo>
                    <a:lnTo>
                      <a:pt x="63411" y="115104"/>
                    </a:lnTo>
                    <a:lnTo>
                      <a:pt x="79263" y="115793"/>
                    </a:lnTo>
                    <a:lnTo>
                      <a:pt x="81331" y="0"/>
                    </a:lnTo>
                    <a:lnTo>
                      <a:pt x="95805" y="0"/>
                    </a:lnTo>
                    <a:lnTo>
                      <a:pt x="93737" y="115104"/>
                    </a:lnTo>
                    <a:lnTo>
                      <a:pt x="112347" y="114415"/>
                    </a:lnTo>
                    <a:lnTo>
                      <a:pt x="113726" y="689"/>
                    </a:lnTo>
                    <a:lnTo>
                      <a:pt x="130957" y="689"/>
                    </a:lnTo>
                    <a:lnTo>
                      <a:pt x="128200" y="114415"/>
                    </a:lnTo>
                  </a:path>
                </a:pathLst>
              </a:custGeom>
              <a:noFill/>
              <a:ln w="28575" cap="flat">
                <a:solidFill>
                  <a:srgbClr val="FFFF00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  <p:cxnSp>
            <p:nvCxnSpPr>
              <p:cNvPr id="27" name="Shape 53"/>
              <p:cNvCxnSpPr>
                <a:endCxn id="24" idx="3"/>
              </p:cNvCxnSpPr>
              <p:nvPr/>
            </p:nvCxnSpPr>
            <p:spPr>
              <a:xfrm flipV="1">
                <a:off x="5390644" y="2548419"/>
                <a:ext cx="861156" cy="3276032"/>
              </a:xfrm>
              <a:prstGeom prst="straightConnector1">
                <a:avLst/>
              </a:prstGeom>
              <a:noFill/>
              <a:ln w="28575" cap="flat">
                <a:solidFill>
                  <a:srgbClr val="FFFF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  <p:sp>
          <p:nvSpPr>
            <p:cNvPr id="13" name="TextBox 12"/>
            <p:cNvSpPr txBox="1"/>
            <p:nvPr/>
          </p:nvSpPr>
          <p:spPr>
            <a:xfrm>
              <a:off x="383540" y="2319499"/>
              <a:ext cx="1295400" cy="66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Cruise</a:t>
              </a:r>
            </a:p>
            <a:p>
              <a:pPr algn="ctr"/>
              <a:r>
                <a:rPr lang="en-US" sz="1600" b="1" dirty="0" smtClean="0"/>
                <a:t>(1 mile)</a:t>
              </a:r>
              <a:endParaRPr lang="en-US" sz="16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99751" y="1759223"/>
              <a:ext cx="1792793" cy="98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Launch &amp; Recovery</a:t>
              </a:r>
            </a:p>
            <a:p>
              <a:pPr algn="ctr"/>
              <a:r>
                <a:rPr lang="en-US" sz="1600" b="1" dirty="0" smtClean="0"/>
                <a:t>(100’ x 100’)</a:t>
              </a:r>
              <a:endParaRPr lang="en-US" sz="1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65265" y="3456006"/>
              <a:ext cx="1295400" cy="66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Reserve</a:t>
              </a:r>
            </a:p>
            <a:p>
              <a:pPr algn="ctr"/>
              <a:r>
                <a:rPr lang="en-US" sz="1600" b="1" dirty="0" smtClean="0"/>
                <a:t>(15 min)</a:t>
              </a:r>
              <a:endParaRPr lang="en-US" sz="1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280" y="4518113"/>
              <a:ext cx="1899920" cy="66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Mission Area</a:t>
              </a:r>
            </a:p>
            <a:p>
              <a:pPr algn="ctr"/>
              <a:r>
                <a:rPr lang="en-US" sz="1600" b="1" dirty="0" smtClean="0"/>
                <a:t>(60 acres)</a:t>
              </a:r>
              <a:endParaRPr lang="en-US" sz="1600" b="1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828800" y="4509704"/>
              <a:ext cx="1447800" cy="3749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1"/>
            </p:cNvCxnSpPr>
            <p:nvPr/>
          </p:nvCxnSpPr>
          <p:spPr>
            <a:xfrm flipH="1" flipV="1">
              <a:off x="6187029" y="2971799"/>
              <a:ext cx="1478237" cy="8180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629319" y="2267054"/>
              <a:ext cx="908245" cy="1249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3" idx="3"/>
            </p:cNvCxnSpPr>
            <p:nvPr/>
          </p:nvCxnSpPr>
          <p:spPr>
            <a:xfrm>
              <a:off x="1678940" y="2653328"/>
              <a:ext cx="1597660" cy="318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665267" y="5177622"/>
              <a:ext cx="1295400" cy="66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Cruise</a:t>
              </a:r>
            </a:p>
            <a:p>
              <a:pPr algn="ctr"/>
              <a:r>
                <a:rPr lang="en-US" sz="1600" b="1" dirty="0" smtClean="0"/>
                <a:t>(1 mile)</a:t>
              </a:r>
              <a:endParaRPr lang="en-US" sz="1600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5769808" y="4518113"/>
              <a:ext cx="1981201" cy="8920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671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Normalized Difference Vegetation Index</a:t>
            </a:r>
            <a:endParaRPr lang="en-US" sz="3600" dirty="0"/>
          </a:p>
        </p:txBody>
      </p:sp>
      <p:pic>
        <p:nvPicPr>
          <p:cNvPr id="4" name="Picture 2" descr="http://localgrowersolutions.com/wp-content/uploads/2012/05/NDVI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11174"/>
            <a:ext cx="6140824" cy="409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02224" y="5605046"/>
            <a:ext cx="515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Sample NDVI image of large area taken from GA aircraft.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t>8</a:t>
            </a:fld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4" t="18865" r="21298" b="13280"/>
          <a:stretch/>
        </p:blipFill>
        <p:spPr bwMode="auto">
          <a:xfrm>
            <a:off x="1600200" y="1511174"/>
            <a:ext cx="6114320" cy="409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9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Design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62949"/>
            <a:ext cx="9144000" cy="795051"/>
          </a:xfrm>
          <a:prstGeom prst="rect">
            <a:avLst/>
          </a:prstGeom>
          <a:gradFill flip="none" rotWithShape="1">
            <a:gsLst>
              <a:gs pos="23000">
                <a:srgbClr val="6AC46A">
                  <a:alpha val="69000"/>
                </a:srgbClr>
              </a:gs>
              <a:gs pos="0">
                <a:srgbClr val="009900">
                  <a:alpha val="49000"/>
                </a:srgbClr>
              </a:gs>
              <a:gs pos="68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939" b="2485"/>
          <a:stretch/>
        </p:blipFill>
        <p:spPr>
          <a:xfrm>
            <a:off x="0" y="6062949"/>
            <a:ext cx="1600200" cy="795052"/>
          </a:xfrm>
          <a:prstGeom prst="rect">
            <a:avLst/>
          </a:prstGeom>
        </p:spPr>
      </p:pic>
      <p:sp>
        <p:nvSpPr>
          <p:cNvPr id="8" name="Slide Number Placeholder 30"/>
          <p:cNvSpPr txBox="1">
            <a:spLocks/>
          </p:cNvSpPr>
          <p:nvPr/>
        </p:nvSpPr>
        <p:spPr>
          <a:xfrm>
            <a:off x="6705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B7C1D0-B65D-4583-9BB0-A36CC29E8A17}" type="slidenum">
              <a:rPr lang="en-US" sz="1800" b="1" smtClean="0">
                <a:solidFill>
                  <a:schemeClr val="bg1"/>
                </a:solidFill>
              </a:rPr>
              <a:pPr/>
              <a:t>9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0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nklin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6038</TotalTime>
  <Words>1257</Words>
  <Application>Microsoft Office PowerPoint</Application>
  <PresentationFormat>On-screen Show (4:3)</PresentationFormat>
  <Paragraphs>511</Paragraphs>
  <Slides>45</Slides>
  <Notes>45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Theme1</vt:lpstr>
      <vt:lpstr>PowerPoint Presentation</vt:lpstr>
      <vt:lpstr>Meet the Team</vt:lpstr>
      <vt:lpstr>Agenda</vt:lpstr>
      <vt:lpstr>Boeing AerosPACE Course</vt:lpstr>
      <vt:lpstr>System Overview</vt:lpstr>
      <vt:lpstr>Specifications</vt:lpstr>
      <vt:lpstr>Mission Overview</vt:lpstr>
      <vt:lpstr>Normalized Difference Vegetation Index</vt:lpstr>
      <vt:lpstr>Detailed Design</vt:lpstr>
      <vt:lpstr>Aerodynamics</vt:lpstr>
      <vt:lpstr>Structural Layout</vt:lpstr>
      <vt:lpstr>Propulsion System</vt:lpstr>
      <vt:lpstr>Stability &amp; Control</vt:lpstr>
      <vt:lpstr>Weight &amp; Balance</vt:lpstr>
      <vt:lpstr>Avionics</vt:lpstr>
      <vt:lpstr>Payload</vt:lpstr>
      <vt:lpstr>Detailed Analysis &amp; Testing</vt:lpstr>
      <vt:lpstr>CFD Analysis</vt:lpstr>
      <vt:lpstr>Wind Tunnel Test</vt:lpstr>
      <vt:lpstr>Aerodynamics Analysis &amp; Test</vt:lpstr>
      <vt:lpstr>FEA Structural Analysis</vt:lpstr>
      <vt:lpstr>Structural Test</vt:lpstr>
      <vt:lpstr>Structural Analysis &amp; Test</vt:lpstr>
      <vt:lpstr>Propulsion Test</vt:lpstr>
      <vt:lpstr>Flight Test</vt:lpstr>
      <vt:lpstr>Launcher Test</vt:lpstr>
      <vt:lpstr>Manufacturing</vt:lpstr>
      <vt:lpstr>3D Printing Not Just for Prototyping Anymore!</vt:lpstr>
      <vt:lpstr>Fused Deposition Modeling</vt:lpstr>
      <vt:lpstr>Printing Without Support Material</vt:lpstr>
      <vt:lpstr>Why 3D Printing?</vt:lpstr>
      <vt:lpstr>CAD Modeling for FDM</vt:lpstr>
      <vt:lpstr>Solids vs. Surfaces</vt:lpstr>
      <vt:lpstr>Manufacturing Collaboration</vt:lpstr>
      <vt:lpstr>Tooling &amp; Jigs</vt:lpstr>
      <vt:lpstr>Assembly</vt:lpstr>
      <vt:lpstr>Bill of Materials (1 of 2)</vt:lpstr>
      <vt:lpstr>Bill of Materials (2 of 2)</vt:lpstr>
      <vt:lpstr>Repairability</vt:lpstr>
      <vt:lpstr>Cost Update</vt:lpstr>
      <vt:lpstr>Lessons Learned</vt:lpstr>
      <vt:lpstr>Collaboration Tools</vt:lpstr>
      <vt:lpstr>Conclusion</vt:lpstr>
      <vt:lpstr>Acknowledgements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</dc:creator>
  <cp:lastModifiedBy>Jean</cp:lastModifiedBy>
  <cp:revision>66</cp:revision>
  <dcterms:created xsi:type="dcterms:W3CDTF">2014-04-11T02:02:47Z</dcterms:created>
  <dcterms:modified xsi:type="dcterms:W3CDTF">2014-04-22T13:32:07Z</dcterms:modified>
</cp:coreProperties>
</file>